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83" r:id="rId2"/>
    <p:sldId id="285" r:id="rId3"/>
    <p:sldId id="286" r:id="rId4"/>
    <p:sldId id="287" r:id="rId5"/>
    <p:sldId id="288" r:id="rId6"/>
    <p:sldId id="290" r:id="rId7"/>
    <p:sldId id="289" r:id="rId8"/>
    <p:sldId id="291" r:id="rId9"/>
    <p:sldId id="268" r:id="rId10"/>
    <p:sldId id="292" r:id="rId11"/>
    <p:sldId id="282" r:id="rId12"/>
    <p:sldId id="293" r:id="rId13"/>
    <p:sldId id="294" r:id="rId14"/>
    <p:sldId id="295" r:id="rId15"/>
    <p:sldId id="296" r:id="rId16"/>
    <p:sldId id="297" r:id="rId17"/>
    <p:sldId id="298" r:id="rId18"/>
    <p:sldId id="299" r:id="rId19"/>
    <p:sldId id="284" r:id="rId20"/>
    <p:sldId id="300" r:id="rId21"/>
    <p:sldId id="273" r:id="rId22"/>
    <p:sldId id="280" r:id="rId23"/>
    <p:sldId id="301" r:id="rId24"/>
    <p:sldId id="27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Miriam Libre" panose="00000500000000000000" pitchFamily="2" charset="-79"/>
      <p:regular r:id="rId31"/>
      <p:bold r:id="rId32"/>
    </p:embeddedFont>
    <p:embeddedFont>
      <p:font typeface="Montserrat" panose="00000500000000000000" pitchFamily="2" charset="0"/>
      <p:regular r:id="rId33"/>
      <p:bold r:id="rId34"/>
      <p:italic r:id="rId35"/>
      <p:boldItalic r:id="rId36"/>
    </p:embeddedFont>
    <p:embeddedFont>
      <p:font typeface="Montserrat SemiBold" panose="00000700000000000000" pitchFamily="2" charset="0"/>
      <p:regular r:id="rId37"/>
      <p:bold r:id="rId38"/>
      <p:italic r:id="rId39"/>
      <p:boldItalic r:id="rId40"/>
    </p:embeddedFont>
    <p:embeddedFont>
      <p:font typeface="Raleway ExtraBold" pitchFamily="2" charset="0"/>
      <p:bold r:id="rId41"/>
      <p:boldItalic r:id="rId42"/>
    </p:embeddedFont>
    <p:embeddedFont>
      <p:font typeface="Raleway Thin"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0033CC"/>
    <a:srgbClr val="00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60"/>
  </p:normalViewPr>
  <p:slideViewPr>
    <p:cSldViewPr snapToGrid="0">
      <p:cViewPr varScale="1">
        <p:scale>
          <a:sx n="74" d="100"/>
          <a:sy n="74" d="100"/>
        </p:scale>
        <p:origin x="1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a:t>
            </a:fld>
            <a:endParaRPr/>
          </a:p>
        </p:txBody>
      </p:sp>
    </p:spTree>
    <p:extLst>
      <p:ext uri="{BB962C8B-B14F-4D97-AF65-F5344CB8AC3E}">
        <p14:creationId xmlns:p14="http://schemas.microsoft.com/office/powerpoint/2010/main" val="109185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10</a:t>
            </a:fld>
            <a:endParaRPr/>
          </a:p>
        </p:txBody>
      </p:sp>
    </p:spTree>
    <p:extLst>
      <p:ext uri="{BB962C8B-B14F-4D97-AF65-F5344CB8AC3E}">
        <p14:creationId xmlns:p14="http://schemas.microsoft.com/office/powerpoint/2010/main" val="181533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11</a:t>
            </a:fld>
            <a:endParaRPr/>
          </a:p>
        </p:txBody>
      </p:sp>
    </p:spTree>
    <p:extLst>
      <p:ext uri="{BB962C8B-B14F-4D97-AF65-F5344CB8AC3E}">
        <p14:creationId xmlns:p14="http://schemas.microsoft.com/office/powerpoint/2010/main" val="127290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12</a:t>
            </a:fld>
            <a:endParaRPr/>
          </a:p>
        </p:txBody>
      </p:sp>
    </p:spTree>
    <p:extLst>
      <p:ext uri="{BB962C8B-B14F-4D97-AF65-F5344CB8AC3E}">
        <p14:creationId xmlns:p14="http://schemas.microsoft.com/office/powerpoint/2010/main" val="229488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13</a:t>
            </a:fld>
            <a:endParaRPr/>
          </a:p>
        </p:txBody>
      </p:sp>
    </p:spTree>
    <p:extLst>
      <p:ext uri="{BB962C8B-B14F-4D97-AF65-F5344CB8AC3E}">
        <p14:creationId xmlns:p14="http://schemas.microsoft.com/office/powerpoint/2010/main" val="135805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14</a:t>
            </a:fld>
            <a:endParaRPr/>
          </a:p>
        </p:txBody>
      </p:sp>
    </p:spTree>
    <p:extLst>
      <p:ext uri="{BB962C8B-B14F-4D97-AF65-F5344CB8AC3E}">
        <p14:creationId xmlns:p14="http://schemas.microsoft.com/office/powerpoint/2010/main" val="207225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15</a:t>
            </a:fld>
            <a:endParaRPr/>
          </a:p>
        </p:txBody>
      </p:sp>
    </p:spTree>
    <p:extLst>
      <p:ext uri="{BB962C8B-B14F-4D97-AF65-F5344CB8AC3E}">
        <p14:creationId xmlns:p14="http://schemas.microsoft.com/office/powerpoint/2010/main" val="346993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16</a:t>
            </a:fld>
            <a:endParaRPr/>
          </a:p>
        </p:txBody>
      </p:sp>
    </p:spTree>
    <p:extLst>
      <p:ext uri="{BB962C8B-B14F-4D97-AF65-F5344CB8AC3E}">
        <p14:creationId xmlns:p14="http://schemas.microsoft.com/office/powerpoint/2010/main" val="416243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17</a:t>
            </a:fld>
            <a:endParaRPr/>
          </a:p>
        </p:txBody>
      </p:sp>
    </p:spTree>
    <p:extLst>
      <p:ext uri="{BB962C8B-B14F-4D97-AF65-F5344CB8AC3E}">
        <p14:creationId xmlns:p14="http://schemas.microsoft.com/office/powerpoint/2010/main" val="350525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18</a:t>
            </a:fld>
            <a:endParaRPr/>
          </a:p>
        </p:txBody>
      </p:sp>
    </p:spTree>
    <p:extLst>
      <p:ext uri="{BB962C8B-B14F-4D97-AF65-F5344CB8AC3E}">
        <p14:creationId xmlns:p14="http://schemas.microsoft.com/office/powerpoint/2010/main" val="50316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19</a:t>
            </a:fld>
            <a:endParaRPr/>
          </a:p>
        </p:txBody>
      </p:sp>
    </p:spTree>
    <p:extLst>
      <p:ext uri="{BB962C8B-B14F-4D97-AF65-F5344CB8AC3E}">
        <p14:creationId xmlns:p14="http://schemas.microsoft.com/office/powerpoint/2010/main" val="224220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a:t>
            </a:fld>
            <a:endParaRPr/>
          </a:p>
        </p:txBody>
      </p:sp>
    </p:spTree>
    <p:extLst>
      <p:ext uri="{BB962C8B-B14F-4D97-AF65-F5344CB8AC3E}">
        <p14:creationId xmlns:p14="http://schemas.microsoft.com/office/powerpoint/2010/main" val="373091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20</a:t>
            </a:fld>
            <a:endParaRPr/>
          </a:p>
        </p:txBody>
      </p:sp>
    </p:spTree>
    <p:extLst>
      <p:ext uri="{BB962C8B-B14F-4D97-AF65-F5344CB8AC3E}">
        <p14:creationId xmlns:p14="http://schemas.microsoft.com/office/powerpoint/2010/main" val="170378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21</a:t>
            </a:fld>
            <a:endParaRPr/>
          </a:p>
        </p:txBody>
      </p:sp>
    </p:spTree>
    <p:extLst>
      <p:ext uri="{BB962C8B-B14F-4D97-AF65-F5344CB8AC3E}">
        <p14:creationId xmlns:p14="http://schemas.microsoft.com/office/powerpoint/2010/main" val="2839944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22</a:t>
            </a:fld>
            <a:endParaRPr/>
          </a:p>
        </p:txBody>
      </p:sp>
    </p:spTree>
    <p:extLst>
      <p:ext uri="{BB962C8B-B14F-4D97-AF65-F5344CB8AC3E}">
        <p14:creationId xmlns:p14="http://schemas.microsoft.com/office/powerpoint/2010/main" val="195046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23</a:t>
            </a:fld>
            <a:endParaRPr/>
          </a:p>
        </p:txBody>
      </p:sp>
    </p:spTree>
    <p:extLst>
      <p:ext uri="{BB962C8B-B14F-4D97-AF65-F5344CB8AC3E}">
        <p14:creationId xmlns:p14="http://schemas.microsoft.com/office/powerpoint/2010/main" val="2395958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3</a:t>
            </a:fld>
            <a:endParaRPr/>
          </a:p>
        </p:txBody>
      </p:sp>
    </p:spTree>
    <p:extLst>
      <p:ext uri="{BB962C8B-B14F-4D97-AF65-F5344CB8AC3E}">
        <p14:creationId xmlns:p14="http://schemas.microsoft.com/office/powerpoint/2010/main" val="374503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a:p>
        </p:txBody>
      </p:sp>
    </p:spTree>
    <p:extLst>
      <p:ext uri="{BB962C8B-B14F-4D97-AF65-F5344CB8AC3E}">
        <p14:creationId xmlns:p14="http://schemas.microsoft.com/office/powerpoint/2010/main" val="81945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5</a:t>
            </a:fld>
            <a:endParaRPr/>
          </a:p>
        </p:txBody>
      </p:sp>
    </p:spTree>
    <p:extLst>
      <p:ext uri="{BB962C8B-B14F-4D97-AF65-F5344CB8AC3E}">
        <p14:creationId xmlns:p14="http://schemas.microsoft.com/office/powerpoint/2010/main" val="354536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6</a:t>
            </a:fld>
            <a:endParaRPr/>
          </a:p>
        </p:txBody>
      </p:sp>
    </p:spTree>
    <p:extLst>
      <p:ext uri="{BB962C8B-B14F-4D97-AF65-F5344CB8AC3E}">
        <p14:creationId xmlns:p14="http://schemas.microsoft.com/office/powerpoint/2010/main" val="187869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7</a:t>
            </a:fld>
            <a:endParaRPr/>
          </a:p>
        </p:txBody>
      </p:sp>
    </p:spTree>
    <p:extLst>
      <p:ext uri="{BB962C8B-B14F-4D97-AF65-F5344CB8AC3E}">
        <p14:creationId xmlns:p14="http://schemas.microsoft.com/office/powerpoint/2010/main" val="40499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8</a:t>
            </a:fld>
            <a:endParaRPr/>
          </a:p>
        </p:txBody>
      </p:sp>
    </p:spTree>
    <p:extLst>
      <p:ext uri="{BB962C8B-B14F-4D97-AF65-F5344CB8AC3E}">
        <p14:creationId xmlns:p14="http://schemas.microsoft.com/office/powerpoint/2010/main" val="253583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180975" y="4400549"/>
            <a:ext cx="6553200" cy="4638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29497" y="0"/>
            <a:ext cx="12221497" cy="6858000"/>
          </a:xfrm>
          <a:prstGeom prst="rect">
            <a:avLst/>
          </a:prstGeom>
          <a:noFill/>
          <a:ln>
            <a:noFill/>
          </a:ln>
        </p:spPr>
      </p:pic>
      <p:sp>
        <p:nvSpPr>
          <p:cNvPr id="90" name="Google Shape;90;p13"/>
          <p:cNvSpPr txBox="1"/>
          <p:nvPr/>
        </p:nvSpPr>
        <p:spPr>
          <a:xfrm>
            <a:off x="246291" y="1493270"/>
            <a:ext cx="6751516" cy="1692771"/>
          </a:xfrm>
          <a:prstGeom prst="rect">
            <a:avLst/>
          </a:prstGeom>
          <a:noFill/>
          <a:ln>
            <a:noFill/>
          </a:ln>
        </p:spPr>
        <p:txBody>
          <a:bodyPr spcFirstLastPara="1" wrap="square" lIns="0" tIns="0" rIns="0" bIns="0" anchor="t" anchorCtr="0">
            <a:spAutoFit/>
          </a:bodyPr>
          <a:lstStyle/>
          <a:p>
            <a:pPr marL="0" marR="0" lvl="0" indent="0" algn="ctr" rtl="0">
              <a:lnSpc>
                <a:spcPct val="100000"/>
              </a:lnSpc>
              <a:buClr>
                <a:srgbClr val="0040DA"/>
              </a:buClr>
              <a:buSzPts val="3200"/>
              <a:buFont typeface="Montserrat"/>
              <a:buNone/>
            </a:pPr>
            <a:r>
              <a:rPr lang="pt-BR" sz="3200" b="1" i="0" u="none" strike="noStrike" cap="none" dirty="0">
                <a:solidFill>
                  <a:srgbClr val="0040DA"/>
                </a:solidFill>
                <a:latin typeface="Montserrat"/>
                <a:ea typeface="Montserrat"/>
                <a:cs typeface="Montserrat"/>
                <a:sym typeface="Montserrat"/>
              </a:rPr>
              <a:t>Cooperativismo entre os entes</a:t>
            </a:r>
          </a:p>
          <a:p>
            <a:pPr marL="0" marR="0" lvl="0" indent="0" algn="ctr" rtl="0">
              <a:lnSpc>
                <a:spcPct val="100000"/>
              </a:lnSpc>
              <a:buClr>
                <a:srgbClr val="0040DA"/>
              </a:buClr>
              <a:buSzPts val="3200"/>
              <a:buFont typeface="Montserrat"/>
              <a:buNone/>
            </a:pPr>
            <a:r>
              <a:rPr lang="pt-BR" sz="3200" b="1" dirty="0">
                <a:solidFill>
                  <a:srgbClr val="0040DA"/>
                </a:solidFill>
                <a:latin typeface="Montserrat"/>
                <a:sym typeface="Montserrat"/>
              </a:rPr>
              <a:t>e</a:t>
            </a:r>
          </a:p>
          <a:p>
            <a:pPr marL="0" marR="0" lvl="0" indent="0" algn="ctr" rtl="0">
              <a:lnSpc>
                <a:spcPct val="100000"/>
              </a:lnSpc>
              <a:buClr>
                <a:srgbClr val="0040DA"/>
              </a:buClr>
              <a:buSzPts val="3200"/>
              <a:buFont typeface="Montserrat"/>
              <a:buNone/>
            </a:pPr>
            <a:r>
              <a:rPr lang="pt-BR" sz="3200" b="1" dirty="0">
                <a:solidFill>
                  <a:srgbClr val="0040DA"/>
                </a:solidFill>
                <a:latin typeface="Montserrat"/>
                <a:sym typeface="Montserrat"/>
              </a:rPr>
              <a:t>Federalismo Fiscal</a:t>
            </a:r>
          </a:p>
          <a:p>
            <a:pPr marL="0" marR="0" lvl="0" indent="0" algn="ctr" rtl="0">
              <a:lnSpc>
                <a:spcPct val="100000"/>
              </a:lnSpc>
              <a:buClr>
                <a:srgbClr val="0040DA"/>
              </a:buClr>
              <a:buSzPts val="3200"/>
              <a:buFont typeface="Montserrat"/>
              <a:buNone/>
            </a:pPr>
            <a:endParaRPr dirty="0"/>
          </a:p>
        </p:txBody>
      </p:sp>
      <p:pic>
        <p:nvPicPr>
          <p:cNvPr id="91" name="Google Shape;91;p13"/>
          <p:cNvPicPr preferRelativeResize="0"/>
          <p:nvPr/>
        </p:nvPicPr>
        <p:blipFill rotWithShape="1">
          <a:blip r:embed="rId4">
            <a:alphaModFix/>
          </a:blip>
          <a:srcRect/>
          <a:stretch/>
        </p:blipFill>
        <p:spPr>
          <a:xfrm>
            <a:off x="669106" y="5499760"/>
            <a:ext cx="2818614" cy="838048"/>
          </a:xfrm>
          <a:prstGeom prst="rect">
            <a:avLst/>
          </a:prstGeom>
          <a:noFill/>
          <a:ln>
            <a:noFill/>
          </a:ln>
        </p:spPr>
      </p:pic>
      <p:sp>
        <p:nvSpPr>
          <p:cNvPr id="5" name="CaixaDeTexto 4">
            <a:extLst>
              <a:ext uri="{FF2B5EF4-FFF2-40B4-BE49-F238E27FC236}">
                <a16:creationId xmlns:a16="http://schemas.microsoft.com/office/drawing/2014/main" id="{D2FA1A5C-9665-B1F3-1DC0-DA1E422D1461}"/>
              </a:ext>
            </a:extLst>
          </p:cNvPr>
          <p:cNvSpPr txBox="1"/>
          <p:nvPr/>
        </p:nvSpPr>
        <p:spPr>
          <a:xfrm>
            <a:off x="246291" y="354528"/>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206D"/>
              </a:buClr>
              <a:buSzPts val="4800"/>
              <a:buFont typeface="Montserrat"/>
              <a:buNone/>
              <a:tabLst/>
              <a:defRPr/>
            </a:pPr>
            <a:r>
              <a:rPr kumimoji="0" lang="pt-BR" sz="3600" b="1" i="0" u="none" strike="noStrike" kern="0" cap="none" spc="0" normalizeH="0" baseline="0" noProof="0" dirty="0">
                <a:ln>
                  <a:noFill/>
                </a:ln>
                <a:solidFill>
                  <a:srgbClr val="00206D"/>
                </a:solidFill>
                <a:effectLst/>
                <a:uLnTx/>
                <a:uFillTx/>
                <a:latin typeface="Montserrat"/>
                <a:ea typeface="Montserrat"/>
                <a:cs typeface="Montserrat"/>
                <a:sym typeface="Montserrat"/>
              </a:rPr>
              <a:t>REFORMA TRIBUTÁRIA</a:t>
            </a:r>
          </a:p>
        </p:txBody>
      </p:sp>
      <p:sp>
        <p:nvSpPr>
          <p:cNvPr id="6" name="Google Shape;59;p13">
            <a:extLst>
              <a:ext uri="{FF2B5EF4-FFF2-40B4-BE49-F238E27FC236}">
                <a16:creationId xmlns:a16="http://schemas.microsoft.com/office/drawing/2014/main" id="{0806600D-DB80-D3BA-9DBC-652601DA91FD}"/>
              </a:ext>
            </a:extLst>
          </p:cNvPr>
          <p:cNvSpPr txBox="1"/>
          <p:nvPr/>
        </p:nvSpPr>
        <p:spPr>
          <a:xfrm>
            <a:off x="367571" y="3808798"/>
            <a:ext cx="3735524"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dirty="0">
                <a:solidFill>
                  <a:srgbClr val="FF0000"/>
                </a:solidFill>
                <a:latin typeface="Raleway Thin"/>
                <a:ea typeface="Raleway Thin"/>
                <a:cs typeface="Raleway Thin"/>
                <a:sym typeface="Raleway Thin"/>
              </a:rPr>
              <a:t> </a:t>
            </a:r>
            <a:r>
              <a:rPr lang="pt-BR" sz="2400" b="1" dirty="0">
                <a:solidFill>
                  <a:srgbClr val="9900FF"/>
                </a:solidFill>
                <a:latin typeface="Raleway ExtraBold" pitchFamily="2" charset="0"/>
                <a:ea typeface="Raleway Thin"/>
                <a:cs typeface="Raleway Thin"/>
                <a:sym typeface="Raleway Thin"/>
              </a:rPr>
              <a:t>Carlos Eduardo Xavier</a:t>
            </a:r>
            <a:endParaRPr sz="2400" b="1" dirty="0">
              <a:solidFill>
                <a:srgbClr val="9900FF"/>
              </a:solidFill>
              <a:latin typeface="Raleway ExtraBold" pitchFamily="2" charset="0"/>
              <a:ea typeface="Raleway Thin"/>
              <a:cs typeface="Raleway Thin"/>
              <a:sym typeface="Raleway Thin"/>
            </a:endParaRPr>
          </a:p>
        </p:txBody>
      </p:sp>
      <p:cxnSp>
        <p:nvCxnSpPr>
          <p:cNvPr id="7" name="Google Shape;60;p13">
            <a:extLst>
              <a:ext uri="{FF2B5EF4-FFF2-40B4-BE49-F238E27FC236}">
                <a16:creationId xmlns:a16="http://schemas.microsoft.com/office/drawing/2014/main" id="{FCFD6059-F68F-DBE4-8297-E4E1B5DDBCF4}"/>
              </a:ext>
            </a:extLst>
          </p:cNvPr>
          <p:cNvCxnSpPr/>
          <p:nvPr/>
        </p:nvCxnSpPr>
        <p:spPr>
          <a:xfrm>
            <a:off x="1288761" y="4105835"/>
            <a:ext cx="3007200" cy="2400"/>
          </a:xfrm>
          <a:prstGeom prst="straightConnector1">
            <a:avLst/>
          </a:prstGeom>
          <a:noFill/>
          <a:ln w="9525" cap="flat" cmpd="sng">
            <a:solidFill>
              <a:srgbClr val="F5F5F5"/>
            </a:solidFill>
            <a:prstDash val="solid"/>
            <a:round/>
            <a:headEnd type="none" w="med" len="med"/>
            <a:tailEnd type="none" w="med" len="med"/>
          </a:ln>
          <a:effectLst>
            <a:outerShdw blurRad="57150" dist="28575" dir="5820000" algn="bl" rotWithShape="0">
              <a:schemeClr val="lt1">
                <a:alpha val="60000"/>
              </a:schemeClr>
            </a:outerShdw>
          </a:effectLst>
        </p:spPr>
      </p:cxnSp>
      <p:sp>
        <p:nvSpPr>
          <p:cNvPr id="8" name="Google Shape;59;p13">
            <a:extLst>
              <a:ext uri="{FF2B5EF4-FFF2-40B4-BE49-F238E27FC236}">
                <a16:creationId xmlns:a16="http://schemas.microsoft.com/office/drawing/2014/main" id="{05B7F38A-37EE-9CBA-F3DA-4C438B406849}"/>
              </a:ext>
            </a:extLst>
          </p:cNvPr>
          <p:cNvSpPr txBox="1"/>
          <p:nvPr/>
        </p:nvSpPr>
        <p:spPr>
          <a:xfrm>
            <a:off x="190591" y="4384591"/>
            <a:ext cx="4089485"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dirty="0">
                <a:solidFill>
                  <a:srgbClr val="FF0000"/>
                </a:solidFill>
                <a:latin typeface="Raleway Thin"/>
                <a:ea typeface="Raleway Thin"/>
                <a:cs typeface="Raleway Thin"/>
                <a:sym typeface="Raleway Thin"/>
              </a:rPr>
              <a:t> </a:t>
            </a:r>
            <a:r>
              <a:rPr lang="pt-BR" sz="2000" b="1" dirty="0">
                <a:solidFill>
                  <a:srgbClr val="9900FF"/>
                </a:solidFill>
                <a:latin typeface="Raleway ExtraBold" pitchFamily="2" charset="0"/>
                <a:ea typeface="Raleway Thin"/>
                <a:cs typeface="Raleway Thin"/>
                <a:sym typeface="Raleway Thin"/>
              </a:rPr>
              <a:t>Presidente do COMSEFAZ</a:t>
            </a:r>
            <a:endParaRPr sz="2000" b="1" dirty="0">
              <a:solidFill>
                <a:srgbClr val="9900FF"/>
              </a:solidFill>
              <a:latin typeface="Raleway ExtraBold" pitchFamily="2" charset="0"/>
              <a:ea typeface="Raleway Thin"/>
              <a:cs typeface="Raleway Thin"/>
              <a:sym typeface="Raleway Thin"/>
            </a:endParaRPr>
          </a:p>
        </p:txBody>
      </p:sp>
      <p:cxnSp>
        <p:nvCxnSpPr>
          <p:cNvPr id="9" name="Google Shape;60;p13">
            <a:extLst>
              <a:ext uri="{FF2B5EF4-FFF2-40B4-BE49-F238E27FC236}">
                <a16:creationId xmlns:a16="http://schemas.microsoft.com/office/drawing/2014/main" id="{897FA0BC-67D3-8127-F524-5247597A11F4}"/>
              </a:ext>
            </a:extLst>
          </p:cNvPr>
          <p:cNvCxnSpPr>
            <a:cxnSpLocks/>
          </p:cNvCxnSpPr>
          <p:nvPr/>
        </p:nvCxnSpPr>
        <p:spPr>
          <a:xfrm>
            <a:off x="544552" y="4384591"/>
            <a:ext cx="3458952" cy="0"/>
          </a:xfrm>
          <a:prstGeom prst="straightConnector1">
            <a:avLst/>
          </a:prstGeom>
          <a:ln w="19050">
            <a:solidFill>
              <a:srgbClr val="99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CaixaDeTexto 13">
            <a:extLst>
              <a:ext uri="{FF2B5EF4-FFF2-40B4-BE49-F238E27FC236}">
                <a16:creationId xmlns:a16="http://schemas.microsoft.com/office/drawing/2014/main" id="{3E519B58-59C6-9BEC-CC16-EEEC8D533A8D}"/>
              </a:ext>
            </a:extLst>
          </p:cNvPr>
          <p:cNvSpPr txBox="1"/>
          <p:nvPr/>
        </p:nvSpPr>
        <p:spPr>
          <a:xfrm>
            <a:off x="6895938" y="6105268"/>
            <a:ext cx="1686535" cy="461665"/>
          </a:xfrm>
          <a:prstGeom prst="rect">
            <a:avLst/>
          </a:prstGeom>
          <a:noFill/>
        </p:spPr>
        <p:txBody>
          <a:bodyPr wrap="square">
            <a:spAutoFit/>
          </a:bodyPr>
          <a:lstStyle/>
          <a:p>
            <a:r>
              <a:rPr lang="pt-BR" sz="2400" b="1" dirty="0">
                <a:solidFill>
                  <a:srgbClr val="3399FF"/>
                </a:solidFill>
                <a:latin typeface="Raleway ExtraBold" pitchFamily="2" charset="0"/>
                <a:ea typeface="Raleway Thin"/>
                <a:cs typeface="Raleway Thin"/>
                <a:sym typeface="Raleway Thin"/>
              </a:rPr>
              <a:t>27</a:t>
            </a:r>
            <a:r>
              <a:rPr kumimoji="0" lang="pt-BR" sz="2400" b="1" i="0" u="none" strike="noStrike" kern="0" cap="none" spc="0" normalizeH="0" baseline="0" noProof="0" dirty="0">
                <a:ln>
                  <a:noFill/>
                </a:ln>
                <a:solidFill>
                  <a:srgbClr val="3399FF"/>
                </a:solidFill>
                <a:effectLst/>
                <a:uLnTx/>
                <a:uFillTx/>
                <a:latin typeface="Raleway ExtraBold" pitchFamily="2" charset="0"/>
                <a:ea typeface="Raleway Thin"/>
                <a:cs typeface="Raleway Thin"/>
                <a:sym typeface="Raleway Thin"/>
              </a:rPr>
              <a:t>/11/23</a:t>
            </a:r>
            <a:endParaRPr lang="pt-BR" dirty="0">
              <a:solidFill>
                <a:srgbClr val="3399FF"/>
              </a:solidFill>
              <a:latin typeface="Raleway ExtraBold" pitchFamily="2" charset="0"/>
            </a:endParaRPr>
          </a:p>
        </p:txBody>
      </p:sp>
      <p:pic>
        <p:nvPicPr>
          <p:cNvPr id="3" name="Imagem 2">
            <a:extLst>
              <a:ext uri="{FF2B5EF4-FFF2-40B4-BE49-F238E27FC236}">
                <a16:creationId xmlns:a16="http://schemas.microsoft.com/office/drawing/2014/main" id="{165D6415-2F1E-667E-EE22-D324570117B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939381" y="4043117"/>
            <a:ext cx="3319560" cy="2062151"/>
          </a:xfrm>
          <a:prstGeom prst="rect">
            <a:avLst/>
          </a:prstGeom>
        </p:spPr>
      </p:pic>
    </p:spTree>
    <p:extLst>
      <p:ext uri="{BB962C8B-B14F-4D97-AF65-F5344CB8AC3E}">
        <p14:creationId xmlns:p14="http://schemas.microsoft.com/office/powerpoint/2010/main" val="69915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805933" y="94025"/>
            <a:ext cx="10176915" cy="1950842"/>
          </a:xfrm>
          <a:prstGeom prst="rect">
            <a:avLst/>
          </a:prstGeom>
          <a:noFill/>
          <a:ln>
            <a:noFill/>
          </a:ln>
        </p:spPr>
        <p:txBody>
          <a:bodyPr spcFirstLastPara="1" wrap="square" lIns="91425" tIns="45700" rIns="91425" bIns="45700" anchor="ctr" anchorCtr="0">
            <a:noAutofit/>
          </a:bodyPr>
          <a:lstStyle/>
          <a:p>
            <a:pPr marL="0" lvl="0" indent="0" algn="l" rtl="0">
              <a:lnSpc>
                <a:spcPts val="4800"/>
              </a:lnSpc>
              <a:spcBef>
                <a:spcPts val="0"/>
              </a:spcBef>
              <a:spcAft>
                <a:spcPts val="0"/>
              </a:spcAft>
              <a:buClr>
                <a:schemeClr val="dk1"/>
              </a:buClr>
              <a:buSzPts val="4000"/>
              <a:buFont typeface="Montserrat"/>
              <a:buNone/>
            </a:pPr>
            <a:r>
              <a:rPr lang="pt-BR" sz="3200" b="1" dirty="0">
                <a:latin typeface="Montserrat"/>
                <a:ea typeface="Montserrat"/>
                <a:cs typeface="Montserrat"/>
                <a:sym typeface="Montserrat"/>
              </a:rPr>
              <a:t>Quem teria competência para lavrar autos de infração do IBS: </a:t>
            </a:r>
            <a:r>
              <a:rPr lang="pt-BR" sz="3200" b="1" dirty="0">
                <a:solidFill>
                  <a:srgbClr val="0033CC"/>
                </a:solidFill>
                <a:latin typeface="Montserrat"/>
                <a:ea typeface="Montserrat"/>
                <a:cs typeface="Montserrat"/>
                <a:sym typeface="Montserrat"/>
              </a:rPr>
              <a:t>o Comitê Gestor, </a:t>
            </a:r>
            <a:br>
              <a:rPr lang="pt-BR" sz="3200" b="1" dirty="0">
                <a:solidFill>
                  <a:srgbClr val="0033CC"/>
                </a:solidFill>
                <a:latin typeface="Montserrat"/>
                <a:ea typeface="Montserrat"/>
                <a:cs typeface="Montserrat"/>
                <a:sym typeface="Montserrat"/>
              </a:rPr>
            </a:br>
            <a:r>
              <a:rPr lang="pt-BR" sz="3200" b="1" dirty="0">
                <a:solidFill>
                  <a:srgbClr val="0033CC"/>
                </a:solidFill>
                <a:latin typeface="Montserrat"/>
                <a:ea typeface="Montserrat"/>
                <a:cs typeface="Montserrat"/>
                <a:sym typeface="Montserrat"/>
              </a:rPr>
              <a:t>ou as autoridades fiscais locais?</a:t>
            </a:r>
            <a:endParaRPr lang="pt-BR" sz="3200" b="1" dirty="0">
              <a:solidFill>
                <a:srgbClr val="0033CC"/>
              </a:solidFill>
              <a:latin typeface="Montserrat"/>
              <a:sym typeface="Montserrat"/>
            </a:endParaRPr>
          </a:p>
        </p:txBody>
      </p:sp>
      <p:sp>
        <p:nvSpPr>
          <p:cNvPr id="2" name="Google Shape;263;p25">
            <a:extLst>
              <a:ext uri="{FF2B5EF4-FFF2-40B4-BE49-F238E27FC236}">
                <a16:creationId xmlns:a16="http://schemas.microsoft.com/office/drawing/2014/main" id="{AE55CF24-E6A5-BF7E-C23B-B6058901C3F3}"/>
              </a:ext>
            </a:extLst>
          </p:cNvPr>
          <p:cNvSpPr txBox="1"/>
          <p:nvPr/>
        </p:nvSpPr>
        <p:spPr>
          <a:xfrm>
            <a:off x="615411" y="2702293"/>
            <a:ext cx="10961178" cy="3175993"/>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sym typeface="Montserrat"/>
              </a:rPr>
              <a:t>O texto do Senado assegurou a autonomia de fiscalização, lançamento, cobrança e representação administrativa ou judicial do IBS às administrações tributárias e procuradorias dos E, M, DF. Contudo, vinculou essas atividades à coordenação do Comitê para que haja maior </a:t>
            </a:r>
            <a:r>
              <a:rPr lang="pt-BR" sz="2600" b="1" dirty="0">
                <a:solidFill>
                  <a:srgbClr val="FF0000"/>
                </a:solidFill>
                <a:latin typeface="Montserrat"/>
                <a:sym typeface="Montserrat"/>
              </a:rPr>
              <a:t>integração entre os entes federados</a:t>
            </a:r>
            <a:r>
              <a:rPr lang="pt-BR" sz="2600" dirty="0">
                <a:solidFill>
                  <a:schemeClr val="dk1"/>
                </a:solidFill>
                <a:latin typeface="Montserrat"/>
                <a:sym typeface="Montserrat"/>
              </a:rPr>
              <a:t>.</a:t>
            </a:r>
            <a:endParaRPr lang="pt-BR" sz="2600" dirty="0"/>
          </a:p>
        </p:txBody>
      </p:sp>
    </p:spTree>
    <p:extLst>
      <p:ext uri="{BB962C8B-B14F-4D97-AF65-F5344CB8AC3E}">
        <p14:creationId xmlns:p14="http://schemas.microsoft.com/office/powerpoint/2010/main" val="243344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2" y="300123"/>
            <a:ext cx="4876800" cy="1559169"/>
          </a:xfrm>
          <a:prstGeom prst="rect">
            <a:avLst/>
          </a:prstGeom>
          <a:noFill/>
          <a:ln>
            <a:noFill/>
          </a:ln>
        </p:spPr>
        <p:txBody>
          <a:bodyPr spcFirstLastPara="1" wrap="square" lIns="91425" tIns="45700" rIns="91425" bIns="45700" anchor="ctr" anchorCtr="0">
            <a:normAutofit/>
          </a:bodyPr>
          <a:lstStyle/>
          <a:p>
            <a:pPr marL="0" lvl="0" indent="0" rtl="0">
              <a:lnSpc>
                <a:spcPts val="5000"/>
              </a:lnSpc>
              <a:spcBef>
                <a:spcPts val="0"/>
              </a:spcBef>
              <a:spcAft>
                <a:spcPts val="0"/>
              </a:spcAft>
              <a:buClr>
                <a:schemeClr val="dk1"/>
              </a:buClr>
              <a:buSzPct val="100000"/>
              <a:buFont typeface="Montserrat"/>
              <a:buNone/>
            </a:pPr>
            <a:r>
              <a:rPr lang="pt-BR" sz="4000" b="1" dirty="0">
                <a:latin typeface="Montserrat"/>
                <a:ea typeface="Montserrat"/>
                <a:cs typeface="Montserrat"/>
                <a:sym typeface="Montserrat"/>
              </a:rPr>
              <a:t>Contencioso</a:t>
            </a:r>
            <a:br>
              <a:rPr lang="pt-BR" sz="4000" b="1" dirty="0">
                <a:latin typeface="Montserrat"/>
                <a:ea typeface="Montserrat"/>
                <a:cs typeface="Montserrat"/>
                <a:sym typeface="Montserrat"/>
              </a:rPr>
            </a:br>
            <a:r>
              <a:rPr lang="pt-BR" sz="4000" b="1" dirty="0">
                <a:solidFill>
                  <a:srgbClr val="0000FF"/>
                </a:solidFill>
                <a:latin typeface="Montserrat"/>
                <a:ea typeface="Montserrat"/>
                <a:cs typeface="Montserrat"/>
                <a:sym typeface="Montserrat"/>
              </a:rPr>
              <a:t>Administrativo</a:t>
            </a:r>
            <a:endParaRPr sz="4000" dirty="0">
              <a:solidFill>
                <a:srgbClr val="0000FF"/>
              </a:solidFill>
            </a:endParaRPr>
          </a:p>
        </p:txBody>
      </p:sp>
      <p:sp>
        <p:nvSpPr>
          <p:cNvPr id="12" name="CaixaDeTexto 11">
            <a:extLst>
              <a:ext uri="{FF2B5EF4-FFF2-40B4-BE49-F238E27FC236}">
                <a16:creationId xmlns:a16="http://schemas.microsoft.com/office/drawing/2014/main" id="{C3255971-2FD0-9459-365B-B8B5432DFC70}"/>
              </a:ext>
            </a:extLst>
          </p:cNvPr>
          <p:cNvSpPr txBox="1"/>
          <p:nvPr/>
        </p:nvSpPr>
        <p:spPr>
          <a:xfrm>
            <a:off x="765741" y="2275177"/>
            <a:ext cx="10530348" cy="1181414"/>
          </a:xfrm>
          <a:prstGeom prst="rect">
            <a:avLst/>
          </a:prstGeom>
          <a:noFill/>
        </p:spPr>
        <p:txBody>
          <a:bodyPr wrap="square">
            <a:spAutoFit/>
          </a:bodyPr>
          <a:lstStyle/>
          <a:p>
            <a:pPr algn="just">
              <a:lnSpc>
                <a:spcPts val="4500"/>
              </a:lnSpc>
              <a:spcAft>
                <a:spcPts val="1200"/>
              </a:spcAft>
            </a:pPr>
            <a:r>
              <a:rPr lang="pt-BR" sz="2500" dirty="0">
                <a:solidFill>
                  <a:schemeClr val="dk1"/>
                </a:solidFill>
                <a:latin typeface="Montserrat"/>
              </a:rPr>
              <a:t>Art. 156-B, § 8º Lei complementar poderá prever a </a:t>
            </a:r>
            <a:r>
              <a:rPr lang="pt-BR" sz="2500" b="1" dirty="0">
                <a:solidFill>
                  <a:srgbClr val="FF0000"/>
                </a:solidFill>
                <a:latin typeface="Montserrat"/>
              </a:rPr>
              <a:t>integração</a:t>
            </a:r>
            <a:r>
              <a:rPr lang="pt-BR" sz="2500" dirty="0">
                <a:solidFill>
                  <a:schemeClr val="dk1"/>
                </a:solidFill>
                <a:latin typeface="Montserrat"/>
              </a:rPr>
              <a:t> do </a:t>
            </a:r>
            <a:r>
              <a:rPr lang="pt-BR" sz="2500" dirty="0">
                <a:solidFill>
                  <a:schemeClr val="dk1"/>
                </a:solidFill>
                <a:highlight>
                  <a:srgbClr val="FFFF00"/>
                </a:highlight>
                <a:latin typeface="Montserrat"/>
              </a:rPr>
              <a:t>contencioso administrativo</a:t>
            </a:r>
            <a:r>
              <a:rPr lang="pt-BR" sz="2500" dirty="0">
                <a:solidFill>
                  <a:schemeClr val="dk1"/>
                </a:solidFill>
                <a:latin typeface="Montserrat"/>
              </a:rPr>
              <a:t> relativo ao IBS e CBS.</a:t>
            </a:r>
          </a:p>
        </p:txBody>
      </p:sp>
      <p:grpSp>
        <p:nvGrpSpPr>
          <p:cNvPr id="6" name="Google Shape;260;p25">
            <a:extLst>
              <a:ext uri="{FF2B5EF4-FFF2-40B4-BE49-F238E27FC236}">
                <a16:creationId xmlns:a16="http://schemas.microsoft.com/office/drawing/2014/main" id="{5F44E7B6-8925-972E-F60A-165D7C3531FA}"/>
              </a:ext>
            </a:extLst>
          </p:cNvPr>
          <p:cNvGrpSpPr/>
          <p:nvPr/>
        </p:nvGrpSpPr>
        <p:grpSpPr>
          <a:xfrm>
            <a:off x="785407" y="4000957"/>
            <a:ext cx="492138" cy="492138"/>
            <a:chOff x="105508" y="2930769"/>
            <a:chExt cx="890954" cy="890954"/>
          </a:xfrm>
        </p:grpSpPr>
        <p:sp>
          <p:nvSpPr>
            <p:cNvPr id="7" name="Google Shape;261;p25">
              <a:extLst>
                <a:ext uri="{FF2B5EF4-FFF2-40B4-BE49-F238E27FC236}">
                  <a16:creationId xmlns:a16="http://schemas.microsoft.com/office/drawing/2014/main" id="{8776C303-999B-146E-84DE-50979A13B386}"/>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8" name="Google Shape;262;p25">
              <a:extLst>
                <a:ext uri="{FF2B5EF4-FFF2-40B4-BE49-F238E27FC236}">
                  <a16:creationId xmlns:a16="http://schemas.microsoft.com/office/drawing/2014/main" id="{755C42D0-E985-A18F-9828-2D6DBEEC4124}"/>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9" name="Google Shape;263;p25">
            <a:extLst>
              <a:ext uri="{FF2B5EF4-FFF2-40B4-BE49-F238E27FC236}">
                <a16:creationId xmlns:a16="http://schemas.microsoft.com/office/drawing/2014/main" id="{DB146F98-7C24-5475-487B-932465E5BB52}"/>
              </a:ext>
            </a:extLst>
          </p:cNvPr>
          <p:cNvSpPr txBox="1"/>
          <p:nvPr/>
        </p:nvSpPr>
        <p:spPr>
          <a:xfrm>
            <a:off x="1664578" y="3872090"/>
            <a:ext cx="9742015" cy="844524"/>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700" dirty="0">
                <a:solidFill>
                  <a:schemeClr val="dk1"/>
                </a:solidFill>
                <a:latin typeface="Montserrat"/>
                <a:sym typeface="Montserrat"/>
              </a:rPr>
              <a:t>Poderá ser um contencioso </a:t>
            </a:r>
            <a:r>
              <a:rPr lang="pt-BR" sz="2700" b="1" dirty="0">
                <a:solidFill>
                  <a:srgbClr val="0033CC"/>
                </a:solidFill>
                <a:latin typeface="Montserrat"/>
                <a:sym typeface="Montserrat"/>
              </a:rPr>
              <a:t>único?</a:t>
            </a:r>
            <a:endParaRPr lang="pt-BR" sz="2700" b="1" dirty="0">
              <a:solidFill>
                <a:srgbClr val="0033CC"/>
              </a:solidFill>
              <a:latin typeface="Montserrat"/>
            </a:endParaRPr>
          </a:p>
          <a:p>
            <a:pPr marL="914400" marR="0" lvl="2" indent="0" algn="l" rtl="0">
              <a:lnSpc>
                <a:spcPct val="90000"/>
              </a:lnSpc>
              <a:spcBef>
                <a:spcPts val="1300"/>
              </a:spcBef>
              <a:spcAft>
                <a:spcPts val="0"/>
              </a:spcAft>
              <a:buClr>
                <a:schemeClr val="dk1"/>
              </a:buClr>
              <a:buSzPts val="2400"/>
              <a:buFont typeface="Arial"/>
              <a:buNone/>
            </a:pPr>
            <a:endParaRPr sz="2400" b="0" i="0" u="none" strike="noStrike" cap="none" dirty="0">
              <a:solidFill>
                <a:schemeClr val="dk1"/>
              </a:solidFill>
              <a:latin typeface="Montserrat"/>
              <a:ea typeface="Montserrat"/>
              <a:cs typeface="Montserrat"/>
              <a:sym typeface="Montserrat"/>
            </a:endParaRPr>
          </a:p>
        </p:txBody>
      </p:sp>
      <p:grpSp>
        <p:nvGrpSpPr>
          <p:cNvPr id="10" name="Google Shape;260;p25">
            <a:extLst>
              <a:ext uri="{FF2B5EF4-FFF2-40B4-BE49-F238E27FC236}">
                <a16:creationId xmlns:a16="http://schemas.microsoft.com/office/drawing/2014/main" id="{E44F7C49-F850-5926-0D05-600222FD2429}"/>
              </a:ext>
            </a:extLst>
          </p:cNvPr>
          <p:cNvGrpSpPr/>
          <p:nvPr/>
        </p:nvGrpSpPr>
        <p:grpSpPr>
          <a:xfrm>
            <a:off x="785407" y="4910139"/>
            <a:ext cx="492138" cy="492138"/>
            <a:chOff x="105508" y="2930769"/>
            <a:chExt cx="890954" cy="890954"/>
          </a:xfrm>
        </p:grpSpPr>
        <p:sp>
          <p:nvSpPr>
            <p:cNvPr id="11" name="Google Shape;261;p25">
              <a:extLst>
                <a:ext uri="{FF2B5EF4-FFF2-40B4-BE49-F238E27FC236}">
                  <a16:creationId xmlns:a16="http://schemas.microsoft.com/office/drawing/2014/main" id="{7800B4A6-7F62-1232-8FCE-45FA5E321DD9}"/>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3" name="Google Shape;262;p25">
              <a:extLst>
                <a:ext uri="{FF2B5EF4-FFF2-40B4-BE49-F238E27FC236}">
                  <a16:creationId xmlns:a16="http://schemas.microsoft.com/office/drawing/2014/main" id="{AEC4AD4D-5BF0-BE9D-F460-7FE3A57EE0CC}"/>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4" name="Google Shape;263;p25">
            <a:extLst>
              <a:ext uri="{FF2B5EF4-FFF2-40B4-BE49-F238E27FC236}">
                <a16:creationId xmlns:a16="http://schemas.microsoft.com/office/drawing/2014/main" id="{D9269DC3-3096-356C-704E-8C93B89DAF98}"/>
              </a:ext>
            </a:extLst>
          </p:cNvPr>
          <p:cNvSpPr txBox="1"/>
          <p:nvPr/>
        </p:nvSpPr>
        <p:spPr>
          <a:xfrm>
            <a:off x="1664578" y="4798191"/>
            <a:ext cx="9742015" cy="844524"/>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700" dirty="0">
                <a:solidFill>
                  <a:schemeClr val="dk1"/>
                </a:solidFill>
                <a:latin typeface="Montserrat"/>
                <a:sym typeface="Montserrat"/>
              </a:rPr>
              <a:t>Haverá uma </a:t>
            </a:r>
            <a:r>
              <a:rPr lang="pt-BR" sz="2700" b="1" dirty="0">
                <a:solidFill>
                  <a:srgbClr val="0033CC"/>
                </a:solidFill>
                <a:latin typeface="Montserrat"/>
                <a:sym typeface="Montserrat"/>
              </a:rPr>
              <a:t>Câmara revisora ?</a:t>
            </a:r>
            <a:endParaRPr lang="pt-BR" sz="2700" b="1" dirty="0">
              <a:solidFill>
                <a:srgbClr val="0033CC"/>
              </a:solidFill>
              <a:latin typeface="Montserrat"/>
            </a:endParaRPr>
          </a:p>
          <a:p>
            <a:pPr marL="914400" marR="0" lvl="2" indent="0" algn="l" rtl="0">
              <a:lnSpc>
                <a:spcPct val="90000"/>
              </a:lnSpc>
              <a:spcBef>
                <a:spcPts val="1300"/>
              </a:spcBef>
              <a:spcAft>
                <a:spcPts val="0"/>
              </a:spcAft>
              <a:buClr>
                <a:schemeClr val="dk1"/>
              </a:buClr>
              <a:buSzPts val="2400"/>
              <a:buFont typeface="Arial"/>
              <a:buNone/>
            </a:pPr>
            <a:endParaRPr sz="2400" b="0" i="0" u="none" strike="noStrike" cap="none" dirty="0">
              <a:solidFill>
                <a:schemeClr val="dk1"/>
              </a:solidFill>
              <a:latin typeface="Montserrat"/>
              <a:ea typeface="Montserrat"/>
              <a:cs typeface="Montserrat"/>
              <a:sym typeface="Montserrat"/>
            </a:endParaRPr>
          </a:p>
        </p:txBody>
      </p:sp>
      <p:grpSp>
        <p:nvGrpSpPr>
          <p:cNvPr id="15" name="Google Shape;260;p25">
            <a:extLst>
              <a:ext uri="{FF2B5EF4-FFF2-40B4-BE49-F238E27FC236}">
                <a16:creationId xmlns:a16="http://schemas.microsoft.com/office/drawing/2014/main" id="{5ECAE0B1-2F91-014F-C301-69D1757F30FD}"/>
              </a:ext>
            </a:extLst>
          </p:cNvPr>
          <p:cNvGrpSpPr/>
          <p:nvPr/>
        </p:nvGrpSpPr>
        <p:grpSpPr>
          <a:xfrm>
            <a:off x="785407" y="5819322"/>
            <a:ext cx="492138" cy="492138"/>
            <a:chOff x="105508" y="2930769"/>
            <a:chExt cx="890954" cy="890954"/>
          </a:xfrm>
        </p:grpSpPr>
        <p:sp>
          <p:nvSpPr>
            <p:cNvPr id="16" name="Google Shape;261;p25">
              <a:extLst>
                <a:ext uri="{FF2B5EF4-FFF2-40B4-BE49-F238E27FC236}">
                  <a16:creationId xmlns:a16="http://schemas.microsoft.com/office/drawing/2014/main" id="{8FDA107B-926B-21E5-323D-283F4EB84F65}"/>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7" name="Google Shape;262;p25">
              <a:extLst>
                <a:ext uri="{FF2B5EF4-FFF2-40B4-BE49-F238E27FC236}">
                  <a16:creationId xmlns:a16="http://schemas.microsoft.com/office/drawing/2014/main" id="{84B7ACB8-217C-CA6A-17AD-FF76294885EB}"/>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8" name="Google Shape;263;p25">
            <a:extLst>
              <a:ext uri="{FF2B5EF4-FFF2-40B4-BE49-F238E27FC236}">
                <a16:creationId xmlns:a16="http://schemas.microsoft.com/office/drawing/2014/main" id="{B250C69D-99C3-2EE8-143B-87BCD6AAE075}"/>
              </a:ext>
            </a:extLst>
          </p:cNvPr>
          <p:cNvSpPr txBox="1"/>
          <p:nvPr/>
        </p:nvSpPr>
        <p:spPr>
          <a:xfrm>
            <a:off x="1664577" y="5731118"/>
            <a:ext cx="9742015" cy="844524"/>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700" dirty="0">
                <a:solidFill>
                  <a:schemeClr val="dk1"/>
                </a:solidFill>
                <a:latin typeface="Montserrat"/>
                <a:sym typeface="Montserrat"/>
              </a:rPr>
              <a:t>Será com </a:t>
            </a:r>
            <a:r>
              <a:rPr lang="pt-BR" sz="2700" b="1" dirty="0">
                <a:solidFill>
                  <a:srgbClr val="0033CC"/>
                </a:solidFill>
                <a:latin typeface="Montserrat"/>
                <a:sym typeface="Montserrat"/>
              </a:rPr>
              <a:t>composição paritária ?</a:t>
            </a:r>
            <a:endParaRPr lang="pt-BR" sz="2700" b="1" dirty="0">
              <a:solidFill>
                <a:srgbClr val="0033CC"/>
              </a:solidFill>
              <a:latin typeface="Montserrat"/>
            </a:endParaRPr>
          </a:p>
          <a:p>
            <a:pPr marL="914400" marR="0" lvl="2" indent="0" algn="l" rtl="0">
              <a:lnSpc>
                <a:spcPct val="90000"/>
              </a:lnSpc>
              <a:spcBef>
                <a:spcPts val="1300"/>
              </a:spcBef>
              <a:spcAft>
                <a:spcPts val="0"/>
              </a:spcAft>
              <a:buClr>
                <a:schemeClr val="dk1"/>
              </a:buClr>
              <a:buSzPts val="2400"/>
              <a:buFont typeface="Arial"/>
              <a:buNone/>
            </a:pPr>
            <a:endParaRPr sz="2400" b="0" i="0" u="none" strike="noStrike" cap="none" dirty="0">
              <a:solidFill>
                <a:schemeClr val="dk1"/>
              </a:solidFill>
              <a:latin typeface="Montserrat"/>
              <a:ea typeface="Montserrat"/>
              <a:cs typeface="Montserrat"/>
              <a:sym typeface="Montserrat"/>
            </a:endParaRPr>
          </a:p>
        </p:txBody>
      </p:sp>
      <p:sp>
        <p:nvSpPr>
          <p:cNvPr id="2" name="Google Shape;183;p19">
            <a:extLst>
              <a:ext uri="{FF2B5EF4-FFF2-40B4-BE49-F238E27FC236}">
                <a16:creationId xmlns:a16="http://schemas.microsoft.com/office/drawing/2014/main" id="{63F5D07B-01E6-E751-C100-0C10B79B12F9}"/>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pic>
        <p:nvPicPr>
          <p:cNvPr id="3" name="Imagem 2">
            <a:extLst>
              <a:ext uri="{FF2B5EF4-FFF2-40B4-BE49-F238E27FC236}">
                <a16:creationId xmlns:a16="http://schemas.microsoft.com/office/drawing/2014/main" id="{867ED7F6-1B3B-8FE7-B8A4-25B37C5F46B3}"/>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6959767" y="46006"/>
            <a:ext cx="1672888" cy="1853345"/>
          </a:xfrm>
          <a:prstGeom prst="rect">
            <a:avLst/>
          </a:prstGeom>
        </p:spPr>
      </p:pic>
    </p:spTree>
    <p:extLst>
      <p:ext uri="{BB962C8B-B14F-4D97-AF65-F5344CB8AC3E}">
        <p14:creationId xmlns:p14="http://schemas.microsoft.com/office/powerpoint/2010/main" val="377439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2" y="300123"/>
            <a:ext cx="4876800" cy="1559169"/>
          </a:xfrm>
          <a:prstGeom prst="rect">
            <a:avLst/>
          </a:prstGeom>
          <a:noFill/>
          <a:ln>
            <a:noFill/>
          </a:ln>
        </p:spPr>
        <p:txBody>
          <a:bodyPr spcFirstLastPara="1" wrap="square" lIns="91425" tIns="45700" rIns="91425" bIns="45700" anchor="ctr" anchorCtr="0">
            <a:normAutofit/>
          </a:bodyPr>
          <a:lstStyle/>
          <a:p>
            <a:pPr marL="0" lvl="0" indent="0" rtl="0">
              <a:lnSpc>
                <a:spcPts val="5000"/>
              </a:lnSpc>
              <a:spcBef>
                <a:spcPts val="0"/>
              </a:spcBef>
              <a:spcAft>
                <a:spcPts val="0"/>
              </a:spcAft>
              <a:buClr>
                <a:schemeClr val="dk1"/>
              </a:buClr>
              <a:buSzPct val="100000"/>
              <a:buFont typeface="Montserrat"/>
              <a:buNone/>
            </a:pPr>
            <a:r>
              <a:rPr lang="pt-BR" sz="4000" b="1" dirty="0">
                <a:latin typeface="Montserrat"/>
                <a:ea typeface="Montserrat"/>
                <a:cs typeface="Montserrat"/>
                <a:sym typeface="Montserrat"/>
              </a:rPr>
              <a:t>Contencioso</a:t>
            </a:r>
            <a:br>
              <a:rPr lang="pt-BR" sz="4000" b="1" dirty="0">
                <a:latin typeface="Montserrat"/>
                <a:ea typeface="Montserrat"/>
                <a:cs typeface="Montserrat"/>
                <a:sym typeface="Montserrat"/>
              </a:rPr>
            </a:br>
            <a:r>
              <a:rPr lang="pt-BR" sz="4000" b="1" dirty="0">
                <a:solidFill>
                  <a:srgbClr val="0000FF"/>
                </a:solidFill>
                <a:latin typeface="Montserrat"/>
                <a:ea typeface="Montserrat"/>
                <a:cs typeface="Montserrat"/>
                <a:sym typeface="Montserrat"/>
              </a:rPr>
              <a:t>Administrativo</a:t>
            </a:r>
            <a:endParaRPr sz="4000" dirty="0">
              <a:solidFill>
                <a:srgbClr val="0000FF"/>
              </a:solidFill>
            </a:endParaRPr>
          </a:p>
        </p:txBody>
      </p:sp>
      <p:sp>
        <p:nvSpPr>
          <p:cNvPr id="2" name="Google Shape;183;p19">
            <a:extLst>
              <a:ext uri="{FF2B5EF4-FFF2-40B4-BE49-F238E27FC236}">
                <a16:creationId xmlns:a16="http://schemas.microsoft.com/office/drawing/2014/main" id="{63F5D07B-01E6-E751-C100-0C10B79B12F9}"/>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pic>
        <p:nvPicPr>
          <p:cNvPr id="3" name="Imagem 2">
            <a:extLst>
              <a:ext uri="{FF2B5EF4-FFF2-40B4-BE49-F238E27FC236}">
                <a16:creationId xmlns:a16="http://schemas.microsoft.com/office/drawing/2014/main" id="{867ED7F6-1B3B-8FE7-B8A4-25B37C5F46B3}"/>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6959767" y="46006"/>
            <a:ext cx="1672888" cy="1853345"/>
          </a:xfrm>
          <a:prstGeom prst="rect">
            <a:avLst/>
          </a:prstGeom>
        </p:spPr>
      </p:pic>
      <p:sp>
        <p:nvSpPr>
          <p:cNvPr id="4" name="Google Shape;263;p25">
            <a:extLst>
              <a:ext uri="{FF2B5EF4-FFF2-40B4-BE49-F238E27FC236}">
                <a16:creationId xmlns:a16="http://schemas.microsoft.com/office/drawing/2014/main" id="{2D7F1916-2EB9-AAB6-B611-538BA68CCED7}"/>
              </a:ext>
            </a:extLst>
          </p:cNvPr>
          <p:cNvSpPr txBox="1"/>
          <p:nvPr/>
        </p:nvSpPr>
        <p:spPr>
          <a:xfrm>
            <a:off x="695402" y="2162385"/>
            <a:ext cx="10961178" cy="4442037"/>
          </a:xfrm>
          <a:prstGeom prst="rect">
            <a:avLst/>
          </a:prstGeom>
          <a:noFill/>
          <a:ln>
            <a:noFill/>
          </a:ln>
        </p:spPr>
        <p:txBody>
          <a:bodyPr spcFirstLastPara="1" wrap="square" lIns="91425" tIns="45700" rIns="91425" bIns="45700" anchor="t" anchorCtr="0">
            <a:normAutofit lnSpcReduction="10000"/>
          </a:bodyPr>
          <a:lstStyle/>
          <a:p>
            <a:pPr lvl="0" algn="just">
              <a:lnSpc>
                <a:spcPct val="145833"/>
              </a:lnSpc>
              <a:buClr>
                <a:schemeClr val="dk1"/>
              </a:buClr>
              <a:buSzPts val="2400"/>
            </a:pPr>
            <a:r>
              <a:rPr lang="pt-BR" sz="2600" dirty="0">
                <a:solidFill>
                  <a:schemeClr val="dk1"/>
                </a:solidFill>
                <a:latin typeface="Montserrat"/>
                <a:sym typeface="Montserrat"/>
              </a:rPr>
              <a:t>Quem julgará impugnações e recursos administrativos? As estruturas municipais e estaduais, independentemente, ou o Comitê Gestor, eleito como responsável por “decidir o contencioso administrativo” e coordenador das atuações dos órgãos fazendários locais? Ou, ainda, este órgão nacional terá apenas uma função uniformizadora de entendimento, servindo como uma espécie de “Câmara Superior” ou “Órgão Plenário” dos tribunais locais?</a:t>
            </a:r>
            <a:endParaRPr lang="pt-BR" sz="2600" dirty="0"/>
          </a:p>
        </p:txBody>
      </p:sp>
      <p:sp>
        <p:nvSpPr>
          <p:cNvPr id="5" name="Retângulo 4">
            <a:extLst>
              <a:ext uri="{FF2B5EF4-FFF2-40B4-BE49-F238E27FC236}">
                <a16:creationId xmlns:a16="http://schemas.microsoft.com/office/drawing/2014/main" id="{620E6ADE-39CE-788B-0614-19ADB8795754}"/>
              </a:ext>
            </a:extLst>
          </p:cNvPr>
          <p:cNvSpPr/>
          <p:nvPr/>
        </p:nvSpPr>
        <p:spPr>
          <a:xfrm>
            <a:off x="5333693" y="289632"/>
            <a:ext cx="936475" cy="1569660"/>
          </a:xfrm>
          <a:prstGeom prst="rect">
            <a:avLst/>
          </a:prstGeom>
          <a:noFill/>
        </p:spPr>
        <p:txBody>
          <a:bodyPr wrap="none" lIns="91440" tIns="45720" rIns="91440" bIns="45720">
            <a:spAutoFit/>
          </a:bodyPr>
          <a:lstStyle/>
          <a:p>
            <a:pPr algn="ctr"/>
            <a:r>
              <a:rPr lang="pt-BR" sz="96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114814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1" y="300123"/>
            <a:ext cx="8920871" cy="1559169"/>
          </a:xfrm>
          <a:prstGeom prst="rect">
            <a:avLst/>
          </a:prstGeom>
          <a:noFill/>
          <a:ln>
            <a:noFill/>
          </a:ln>
        </p:spPr>
        <p:txBody>
          <a:bodyPr spcFirstLastPara="1" wrap="square" lIns="91425" tIns="45700" rIns="91425" bIns="45700" anchor="ctr" anchorCtr="0">
            <a:normAutofit fontScale="90000"/>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Delegação ou compartilhamento</a:t>
            </a:r>
            <a:br>
              <a:rPr lang="pt-BR" sz="4000" b="1" dirty="0">
                <a:latin typeface="Montserrat"/>
                <a:ea typeface="Montserrat"/>
                <a:cs typeface="Montserrat"/>
                <a:sym typeface="Montserrat"/>
              </a:rPr>
            </a:br>
            <a:r>
              <a:rPr lang="pt-BR" sz="4000" b="1" dirty="0">
                <a:latin typeface="Montserrat"/>
                <a:ea typeface="Montserrat"/>
                <a:cs typeface="Montserrat"/>
                <a:sym typeface="Montserrat"/>
              </a:rPr>
              <a:t>de competências</a:t>
            </a:r>
            <a:endParaRPr lang="pt-BR" sz="4000" dirty="0">
              <a:solidFill>
                <a:srgbClr val="0000FF"/>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2" y="2162385"/>
            <a:ext cx="10961178" cy="4442037"/>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Art. 156-B, § 2º, V. A fiscalização, o lançamento, a cobrança e a representação administrativa ou judicial do imposto serão realizadas pelas AT e procuradorias dos E, DF, M, que poderão definir hipóteses de </a:t>
            </a:r>
            <a:r>
              <a:rPr lang="pt-BR" sz="2600" b="1" dirty="0">
                <a:solidFill>
                  <a:srgbClr val="FF0000"/>
                </a:solidFill>
                <a:latin typeface="Montserrat"/>
              </a:rPr>
              <a:t>delegação ou de compartilhamento de competências</a:t>
            </a:r>
            <a:r>
              <a:rPr lang="pt-BR" sz="2600" dirty="0">
                <a:solidFill>
                  <a:schemeClr val="dk1"/>
                </a:solidFill>
                <a:latin typeface="Montserrat"/>
              </a:rPr>
              <a:t>, cabendo ao </a:t>
            </a:r>
            <a:r>
              <a:rPr lang="pt-BR" sz="2600" b="1" dirty="0">
                <a:solidFill>
                  <a:srgbClr val="0033CC"/>
                </a:solidFill>
                <a:latin typeface="Montserrat"/>
              </a:rPr>
              <a:t>Comitê Gestor </a:t>
            </a:r>
            <a:r>
              <a:rPr lang="pt-BR" sz="2600" dirty="0">
                <a:solidFill>
                  <a:schemeClr val="dk1"/>
                </a:solidFill>
                <a:latin typeface="Montserrat"/>
              </a:rPr>
              <a:t>a coordenação dessas atividades </a:t>
            </a:r>
            <a:r>
              <a:rPr lang="pt-BR" sz="2600" dirty="0">
                <a:solidFill>
                  <a:schemeClr val="dk1"/>
                </a:solidFill>
                <a:highlight>
                  <a:srgbClr val="FFFF00"/>
                </a:highlight>
                <a:latin typeface="Montserrat"/>
              </a:rPr>
              <a:t>administrativas</a:t>
            </a:r>
            <a:r>
              <a:rPr lang="pt-BR" sz="2600" dirty="0">
                <a:solidFill>
                  <a:schemeClr val="dk1"/>
                </a:solidFill>
                <a:latin typeface="Montserrat"/>
              </a:rPr>
              <a:t> com vistas à </a:t>
            </a:r>
            <a:r>
              <a:rPr lang="pt-BR" sz="2600" b="1" dirty="0">
                <a:solidFill>
                  <a:srgbClr val="006600"/>
                </a:solidFill>
                <a:latin typeface="Montserrat"/>
              </a:rPr>
              <a:t>integração</a:t>
            </a:r>
            <a:r>
              <a:rPr lang="pt-BR" sz="2600" dirty="0">
                <a:solidFill>
                  <a:schemeClr val="dk1"/>
                </a:solidFill>
                <a:latin typeface="Montserrat"/>
              </a:rPr>
              <a:t> entre os referidos </a:t>
            </a:r>
            <a:r>
              <a:rPr lang="pt-BR" sz="2600" b="1" dirty="0">
                <a:solidFill>
                  <a:srgbClr val="006600"/>
                </a:solidFill>
                <a:latin typeface="Montserrat"/>
              </a:rPr>
              <a:t>entes federativos</a:t>
            </a:r>
            <a:r>
              <a:rPr lang="pt-BR" sz="2600" dirty="0">
                <a:solidFill>
                  <a:schemeClr val="dk1"/>
                </a:solidFill>
                <a:latin typeface="Montserrat"/>
              </a:rPr>
              <a:t>;</a:t>
            </a:r>
          </a:p>
        </p:txBody>
      </p:sp>
      <p:pic>
        <p:nvPicPr>
          <p:cNvPr id="6" name="Imagem 5">
            <a:extLst>
              <a:ext uri="{FF2B5EF4-FFF2-40B4-BE49-F238E27FC236}">
                <a16:creationId xmlns:a16="http://schemas.microsoft.com/office/drawing/2014/main" id="{B11CE995-2DBB-22F4-F9FA-32FE16961500}"/>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Tree>
    <p:extLst>
      <p:ext uri="{BB962C8B-B14F-4D97-AF65-F5344CB8AC3E}">
        <p14:creationId xmlns:p14="http://schemas.microsoft.com/office/powerpoint/2010/main" val="182905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1" y="300123"/>
            <a:ext cx="8920871" cy="1559169"/>
          </a:xfrm>
          <a:prstGeom prst="rect">
            <a:avLst/>
          </a:prstGeom>
          <a:noFill/>
          <a:ln>
            <a:noFill/>
          </a:ln>
        </p:spPr>
        <p:txBody>
          <a:bodyPr spcFirstLastPara="1" wrap="square" lIns="91425" tIns="45700" rIns="91425" bIns="45700" anchor="ctr" anchorCtr="0">
            <a:normAutofit fontScale="90000"/>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Delegação ou compartilhamento</a:t>
            </a:r>
            <a:br>
              <a:rPr lang="pt-BR" sz="4000" b="1" dirty="0">
                <a:latin typeface="Montserrat"/>
                <a:ea typeface="Montserrat"/>
                <a:cs typeface="Montserrat"/>
                <a:sym typeface="Montserrat"/>
              </a:rPr>
            </a:br>
            <a:r>
              <a:rPr lang="pt-BR" sz="4000" b="1" dirty="0">
                <a:latin typeface="Montserrat"/>
                <a:ea typeface="Montserrat"/>
                <a:cs typeface="Montserrat"/>
                <a:sym typeface="Montserrat"/>
              </a:rPr>
              <a:t>de competências</a:t>
            </a:r>
            <a:endParaRPr lang="pt-BR" sz="4000" dirty="0">
              <a:solidFill>
                <a:srgbClr val="0000FF"/>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2" y="2162385"/>
            <a:ext cx="10961178" cy="4442037"/>
          </a:xfrm>
          <a:prstGeom prst="rect">
            <a:avLst/>
          </a:prstGeom>
          <a:noFill/>
          <a:ln>
            <a:noFill/>
          </a:ln>
        </p:spPr>
        <p:txBody>
          <a:bodyPr spcFirstLastPara="1" wrap="square" lIns="91425" tIns="45700" rIns="91425" bIns="45700" anchor="t" anchorCtr="0">
            <a:normAutofit fontScale="92500"/>
          </a:bodyPr>
          <a:lstStyle/>
          <a:p>
            <a:pPr lvl="0" algn="just">
              <a:lnSpc>
                <a:spcPct val="145833"/>
              </a:lnSpc>
              <a:buClr>
                <a:schemeClr val="dk1"/>
              </a:buClr>
              <a:buSzPts val="2400"/>
            </a:pPr>
            <a:r>
              <a:rPr lang="pt-BR" sz="2600" dirty="0">
                <a:solidFill>
                  <a:schemeClr val="dk1"/>
                </a:solidFill>
                <a:latin typeface="Montserrat"/>
              </a:rPr>
              <a:t>Poderá a autoridade tributária de um Estado autuar seu contribuinte, mas cobrando parcela do IBS devido ao Estado de origem, em favor desse? Se sim, contra quem o contribuinte poderá se insurgir administrativa e judicialmente: contra a autoridade que autuou ou contra aquela para quem deve pagar? Além disso, nessa linha, poderá a procuradoria do estado/município de origem executar seu contribuinte cobrando tributo que é do estado de destino? Como ficam as competências processuais definidas na legislação?</a:t>
            </a:r>
          </a:p>
        </p:txBody>
      </p:sp>
      <p:pic>
        <p:nvPicPr>
          <p:cNvPr id="6" name="Imagem 5">
            <a:extLst>
              <a:ext uri="{FF2B5EF4-FFF2-40B4-BE49-F238E27FC236}">
                <a16:creationId xmlns:a16="http://schemas.microsoft.com/office/drawing/2014/main" id="{B11CE995-2DBB-22F4-F9FA-32FE16961500}"/>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Tree>
    <p:extLst>
      <p:ext uri="{BB962C8B-B14F-4D97-AF65-F5344CB8AC3E}">
        <p14:creationId xmlns:p14="http://schemas.microsoft.com/office/powerpoint/2010/main" val="5980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1" y="300123"/>
            <a:ext cx="3585197" cy="1559169"/>
          </a:xfrm>
          <a:prstGeom prst="rect">
            <a:avLst/>
          </a:prstGeom>
          <a:noFill/>
          <a:ln>
            <a:noFill/>
          </a:ln>
        </p:spPr>
        <p:txBody>
          <a:bodyPr spcFirstLastPara="1" wrap="square" lIns="91425" tIns="45700" rIns="91425" bIns="45700" anchor="ctr" anchorCtr="0">
            <a:normAutofit/>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Juízo </a:t>
            </a:r>
            <a:br>
              <a:rPr lang="pt-BR" sz="4000" b="1" dirty="0">
                <a:solidFill>
                  <a:srgbClr val="0000FF"/>
                </a:solidFill>
                <a:latin typeface="Montserrat"/>
                <a:ea typeface="Montserrat"/>
                <a:cs typeface="Montserrat"/>
                <a:sym typeface="Montserrat"/>
              </a:rPr>
            </a:br>
            <a:r>
              <a:rPr lang="pt-BR" sz="4000" b="1" dirty="0">
                <a:solidFill>
                  <a:schemeClr val="tx1"/>
                </a:solidFill>
                <a:latin typeface="Montserrat"/>
                <a:ea typeface="Montserrat"/>
                <a:cs typeface="Montserrat"/>
                <a:sym typeface="Montserrat"/>
              </a:rPr>
              <a:t>competente</a:t>
            </a:r>
            <a:endParaRPr lang="pt-BR" sz="4000" dirty="0">
              <a:solidFill>
                <a:schemeClr val="tx1"/>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15411" y="2180943"/>
            <a:ext cx="10961178" cy="4442037"/>
          </a:xfrm>
          <a:prstGeom prst="rect">
            <a:avLst/>
          </a:prstGeom>
          <a:noFill/>
          <a:ln>
            <a:noFill/>
          </a:ln>
        </p:spPr>
        <p:txBody>
          <a:bodyPr spcFirstLastPara="1" wrap="square" lIns="91425" tIns="45700" rIns="91425" bIns="45700" anchor="t" anchorCtr="0">
            <a:normAutofit fontScale="92500"/>
          </a:bodyPr>
          <a:lstStyle/>
          <a:p>
            <a:pPr lvl="0" algn="just">
              <a:lnSpc>
                <a:spcPct val="145833"/>
              </a:lnSpc>
              <a:buClr>
                <a:schemeClr val="dk1"/>
              </a:buClr>
              <a:buSzPts val="2400"/>
            </a:pPr>
            <a:r>
              <a:rPr lang="pt-BR" sz="2600" dirty="0">
                <a:solidFill>
                  <a:schemeClr val="dk1"/>
                </a:solidFill>
                <a:latin typeface="Montserrat"/>
              </a:rPr>
              <a:t>Competência judicial para discussão de auto lavrado e confirmado no contencioso administrativo. Contra quem o autuado poderá impetrar MS, p. ex.? Se a decisão final for dada pelo tribunal local ou regional, certamente o </a:t>
            </a:r>
            <a:r>
              <a:rPr lang="pt-BR" sz="2600" i="1" dirty="0">
                <a:solidFill>
                  <a:schemeClr val="dk1"/>
                </a:solidFill>
                <a:latin typeface="Montserrat"/>
              </a:rPr>
              <a:t>writ </a:t>
            </a:r>
            <a:r>
              <a:rPr lang="pt-BR" sz="2600" dirty="0">
                <a:solidFill>
                  <a:schemeClr val="dk1"/>
                </a:solidFill>
                <a:latin typeface="Montserrat"/>
              </a:rPr>
              <a:t>tramitará na Justiça estadual, mas e se prolatada pelo Comitê, será a Justiça Federal a competente? E no caso das execuções fiscais desses débitos? Teremos hipótese de procuradorias locais atuando ativamente na Justiça Federal em litisconsórcio ou em foro de outro estado?</a:t>
            </a:r>
          </a:p>
        </p:txBody>
      </p:sp>
      <p:sp>
        <p:nvSpPr>
          <p:cNvPr id="2" name="Retângulo 1">
            <a:extLst>
              <a:ext uri="{FF2B5EF4-FFF2-40B4-BE49-F238E27FC236}">
                <a16:creationId xmlns:a16="http://schemas.microsoft.com/office/drawing/2014/main" id="{C0D31038-6C7C-2B03-64A1-8DAA2DB8DE56}"/>
              </a:ext>
            </a:extLst>
          </p:cNvPr>
          <p:cNvSpPr/>
          <p:nvPr/>
        </p:nvSpPr>
        <p:spPr>
          <a:xfrm>
            <a:off x="4978260" y="249872"/>
            <a:ext cx="936475" cy="1569660"/>
          </a:xfrm>
          <a:prstGeom prst="rect">
            <a:avLst/>
          </a:prstGeom>
          <a:noFill/>
        </p:spPr>
        <p:txBody>
          <a:bodyPr wrap="none" lIns="91440" tIns="45720" rIns="91440" bIns="45720">
            <a:spAutoFit/>
          </a:bodyPr>
          <a:lstStyle/>
          <a:p>
            <a:pPr algn="ctr"/>
            <a:r>
              <a:rPr lang="pt-BR" sz="9600" b="1" cap="none" spc="0" dirty="0">
                <a:ln w="22225">
                  <a:solidFill>
                    <a:schemeClr val="accent2"/>
                  </a:solidFill>
                  <a:prstDash val="solid"/>
                </a:ln>
                <a:solidFill>
                  <a:schemeClr val="accent2">
                    <a:lumMod val="40000"/>
                    <a:lumOff val="60000"/>
                  </a:schemeClr>
                </a:solidFill>
                <a:effectLst/>
              </a:rPr>
              <a:t>?</a:t>
            </a:r>
          </a:p>
        </p:txBody>
      </p:sp>
      <p:sp>
        <p:nvSpPr>
          <p:cNvPr id="3" name="Google Shape;183;p19">
            <a:extLst>
              <a:ext uri="{FF2B5EF4-FFF2-40B4-BE49-F238E27FC236}">
                <a16:creationId xmlns:a16="http://schemas.microsoft.com/office/drawing/2014/main" id="{60968166-4895-FE3B-26A1-D05800D94C2A}"/>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pic>
        <p:nvPicPr>
          <p:cNvPr id="5" name="Imagem 4">
            <a:extLst>
              <a:ext uri="{FF2B5EF4-FFF2-40B4-BE49-F238E27FC236}">
                <a16:creationId xmlns:a16="http://schemas.microsoft.com/office/drawing/2014/main" id="{75E3D1B4-FD44-4039-3510-0FEBF4F9FA70}"/>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6959767" y="46006"/>
            <a:ext cx="1672888" cy="1853345"/>
          </a:xfrm>
          <a:prstGeom prst="rect">
            <a:avLst/>
          </a:prstGeom>
        </p:spPr>
      </p:pic>
    </p:spTree>
    <p:extLst>
      <p:ext uri="{BB962C8B-B14F-4D97-AF65-F5344CB8AC3E}">
        <p14:creationId xmlns:p14="http://schemas.microsoft.com/office/powerpoint/2010/main" val="201889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1" y="300123"/>
            <a:ext cx="6539412" cy="1559169"/>
          </a:xfrm>
          <a:prstGeom prst="rect">
            <a:avLst/>
          </a:prstGeom>
          <a:noFill/>
          <a:ln>
            <a:noFill/>
          </a:ln>
        </p:spPr>
        <p:txBody>
          <a:bodyPr spcFirstLastPara="1" wrap="square" lIns="91425" tIns="45700" rIns="91425" bIns="45700" anchor="ctr" anchorCtr="0">
            <a:normAutofit fontScale="90000"/>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Composição de litígios </a:t>
            </a:r>
            <a:r>
              <a:rPr lang="pt-BR" sz="4000" b="1" dirty="0">
                <a:solidFill>
                  <a:schemeClr val="tx1"/>
                </a:solidFill>
                <a:latin typeface="Montserrat"/>
                <a:ea typeface="Montserrat"/>
                <a:cs typeface="Montserrat"/>
                <a:sym typeface="Montserrat"/>
              </a:rPr>
              <a:t>entre fisco e contribuintes</a:t>
            </a:r>
            <a:endParaRPr lang="pt-BR" sz="4000" dirty="0">
              <a:solidFill>
                <a:schemeClr val="tx1"/>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786233" y="2643168"/>
            <a:ext cx="10799516" cy="3184877"/>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Quem será a autoridade responsável para conceder parcelamentos ou processar transações tributárias? As autoridades locais, agora autônomas para a cobrança, ou o Comitê Gestor, autoridade máxima da gestão e arrecadação do tributo?</a:t>
            </a:r>
          </a:p>
        </p:txBody>
      </p:sp>
      <p:pic>
        <p:nvPicPr>
          <p:cNvPr id="8" name="Imagem 7">
            <a:extLst>
              <a:ext uri="{FF2B5EF4-FFF2-40B4-BE49-F238E27FC236}">
                <a16:creationId xmlns:a16="http://schemas.microsoft.com/office/drawing/2014/main" id="{1106DC9C-BA29-4A00-A5FC-F71C5ABD388F}"/>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Tree>
    <p:extLst>
      <p:ext uri="{BB962C8B-B14F-4D97-AF65-F5344CB8AC3E}">
        <p14:creationId xmlns:p14="http://schemas.microsoft.com/office/powerpoint/2010/main" val="83393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0" y="300123"/>
            <a:ext cx="7946181" cy="1559169"/>
          </a:xfrm>
          <a:prstGeom prst="rect">
            <a:avLst/>
          </a:prstGeom>
          <a:noFill/>
          <a:ln>
            <a:noFill/>
          </a:ln>
        </p:spPr>
        <p:txBody>
          <a:bodyPr spcFirstLastPara="1" wrap="square" lIns="91425" tIns="45700" rIns="91425" bIns="45700" anchor="ctr" anchorCtr="0">
            <a:normAutofit fontScale="90000"/>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Uniformização de entendimento </a:t>
            </a:r>
            <a:r>
              <a:rPr lang="pt-BR" sz="4000" b="1" dirty="0">
                <a:solidFill>
                  <a:schemeClr val="tx1"/>
                </a:solidFill>
                <a:latin typeface="Montserrat"/>
                <a:ea typeface="Montserrat"/>
                <a:cs typeface="Montserrat"/>
                <a:sym typeface="Montserrat"/>
              </a:rPr>
              <a:t>entre IBS e CBS</a:t>
            </a:r>
            <a:endParaRPr lang="pt-BR" sz="4000" dirty="0">
              <a:solidFill>
                <a:schemeClr val="tx1"/>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0" y="2353451"/>
            <a:ext cx="10799516" cy="1853345"/>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O IBS teria seus julgamentos em órgãos locais/regionais ou pelo Comitê Gestor, enquanto a CBS seria de atribuição de tribunal administrativo de órbita federal.</a:t>
            </a:r>
          </a:p>
        </p:txBody>
      </p:sp>
      <p:pic>
        <p:nvPicPr>
          <p:cNvPr id="8" name="Imagem 7">
            <a:extLst>
              <a:ext uri="{FF2B5EF4-FFF2-40B4-BE49-F238E27FC236}">
                <a16:creationId xmlns:a16="http://schemas.microsoft.com/office/drawing/2014/main" id="{1106DC9C-BA29-4A00-A5FC-F71C5ABD388F}"/>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
        <p:nvSpPr>
          <p:cNvPr id="2" name="Google Shape;263;p25">
            <a:extLst>
              <a:ext uri="{FF2B5EF4-FFF2-40B4-BE49-F238E27FC236}">
                <a16:creationId xmlns:a16="http://schemas.microsoft.com/office/drawing/2014/main" id="{78728FC3-037A-06CE-E537-D915415B8B02}"/>
              </a:ext>
            </a:extLst>
          </p:cNvPr>
          <p:cNvSpPr txBox="1"/>
          <p:nvPr/>
        </p:nvSpPr>
        <p:spPr>
          <a:xfrm>
            <a:off x="695400" y="4499672"/>
            <a:ext cx="10799516" cy="1853345"/>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O Comitê Gestor e os órgãos da administração tributária federal envidarão esforços para uniformizar os entendimentos, podendo implementar “soluções integradas para tanto”.</a:t>
            </a:r>
          </a:p>
        </p:txBody>
      </p:sp>
    </p:spTree>
    <p:extLst>
      <p:ext uri="{BB962C8B-B14F-4D97-AF65-F5344CB8AC3E}">
        <p14:creationId xmlns:p14="http://schemas.microsoft.com/office/powerpoint/2010/main" val="242188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0" y="300123"/>
            <a:ext cx="7946181" cy="1559169"/>
          </a:xfrm>
          <a:prstGeom prst="rect">
            <a:avLst/>
          </a:prstGeom>
          <a:noFill/>
          <a:ln>
            <a:noFill/>
          </a:ln>
        </p:spPr>
        <p:txBody>
          <a:bodyPr spcFirstLastPara="1" wrap="square" lIns="91425" tIns="45700" rIns="91425" bIns="45700" anchor="ctr" anchorCtr="0">
            <a:normAutofit fontScale="90000"/>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Uniformização de entendimento </a:t>
            </a:r>
            <a:r>
              <a:rPr lang="pt-BR" sz="4000" b="1" dirty="0">
                <a:solidFill>
                  <a:schemeClr val="tx1"/>
                </a:solidFill>
                <a:latin typeface="Montserrat"/>
                <a:ea typeface="Montserrat"/>
                <a:cs typeface="Montserrat"/>
                <a:sym typeface="Montserrat"/>
              </a:rPr>
              <a:t>entre IBS e CBS</a:t>
            </a:r>
            <a:endParaRPr lang="pt-BR" sz="4000" dirty="0">
              <a:solidFill>
                <a:schemeClr val="tx1"/>
              </a:solidFill>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0" y="2775482"/>
            <a:ext cx="10799516" cy="3033171"/>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Será possível que dois tributos que compartilham o mesmo fato gerador e a mesma base de cálculo tenham sua regra matriz de incidência interpretada de forma distinta por órgãos julgadores diversos, correndo-se o risco de termos um IVA-dual conflitante? </a:t>
            </a:r>
          </a:p>
        </p:txBody>
      </p:sp>
      <p:pic>
        <p:nvPicPr>
          <p:cNvPr id="8" name="Imagem 7">
            <a:extLst>
              <a:ext uri="{FF2B5EF4-FFF2-40B4-BE49-F238E27FC236}">
                <a16:creationId xmlns:a16="http://schemas.microsoft.com/office/drawing/2014/main" id="{1106DC9C-BA29-4A00-A5FC-F71C5ABD388F}"/>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Tree>
    <p:extLst>
      <p:ext uri="{BB962C8B-B14F-4D97-AF65-F5344CB8AC3E}">
        <p14:creationId xmlns:p14="http://schemas.microsoft.com/office/powerpoint/2010/main" val="170982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7115516" cy="15591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Montserrat"/>
              <a:buNone/>
            </a:pPr>
            <a:r>
              <a:rPr lang="pt-BR" sz="4000" b="1">
                <a:latin typeface="Montserrat"/>
                <a:ea typeface="Montserrat"/>
                <a:cs typeface="Montserrat"/>
                <a:sym typeface="Montserrat"/>
              </a:rPr>
              <a:t>Federalismo Brasileiro – </a:t>
            </a:r>
            <a:r>
              <a:rPr lang="pt-BR" sz="4000" b="1">
                <a:solidFill>
                  <a:srgbClr val="0000B7"/>
                </a:solidFill>
                <a:latin typeface="Montserrat"/>
                <a:ea typeface="Montserrat"/>
                <a:cs typeface="Montserrat"/>
                <a:sym typeface="Montserrat"/>
              </a:rPr>
              <a:t>Receitas Disponíveis</a:t>
            </a:r>
            <a:endParaRPr/>
          </a:p>
        </p:txBody>
      </p:sp>
      <p:sp>
        <p:nvSpPr>
          <p:cNvPr id="184" name="Google Shape;184;p19"/>
          <p:cNvSpPr txBox="1"/>
          <p:nvPr/>
        </p:nvSpPr>
        <p:spPr>
          <a:xfrm>
            <a:off x="1684240" y="5076899"/>
            <a:ext cx="9742015" cy="263516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endParaRPr sz="2400" b="0" i="0" u="none" strike="noStrike" cap="none">
              <a:solidFill>
                <a:schemeClr val="dk1"/>
              </a:solidFill>
              <a:latin typeface="Montserrat"/>
              <a:ea typeface="Montserrat"/>
              <a:cs typeface="Montserrat"/>
              <a:sym typeface="Montserrat"/>
            </a:endParaRPr>
          </a:p>
        </p:txBody>
      </p:sp>
      <p:sp>
        <p:nvSpPr>
          <p:cNvPr id="185" name="Google Shape;185;p19"/>
          <p:cNvSpPr txBox="1"/>
          <p:nvPr/>
        </p:nvSpPr>
        <p:spPr>
          <a:xfrm>
            <a:off x="1684240" y="4983532"/>
            <a:ext cx="9742015" cy="2816708"/>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endParaRPr sz="2400" b="0" i="0" u="none" strike="noStrike" cap="none">
              <a:solidFill>
                <a:schemeClr val="dk1"/>
              </a:solidFill>
              <a:latin typeface="Montserrat"/>
              <a:ea typeface="Montserrat"/>
              <a:cs typeface="Montserrat"/>
              <a:sym typeface="Montserrat"/>
            </a:endParaRPr>
          </a:p>
        </p:txBody>
      </p:sp>
      <p:sp>
        <p:nvSpPr>
          <p:cNvPr id="186" name="Google Shape;186;p19"/>
          <p:cNvSpPr txBox="1"/>
          <p:nvPr/>
        </p:nvSpPr>
        <p:spPr>
          <a:xfrm>
            <a:off x="2136949" y="6177212"/>
            <a:ext cx="791810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050" b="0" i="0" u="none" strike="noStrike" cap="none">
                <a:solidFill>
                  <a:srgbClr val="000000"/>
                </a:solidFill>
                <a:latin typeface="Montserrat"/>
                <a:ea typeface="Montserrat"/>
                <a:cs typeface="Montserrat"/>
                <a:sym typeface="Montserrat"/>
              </a:rPr>
              <a:t>Fonte - elaboração própria com dados de: PRADO, Sérgio. O Federalismo inconcluso. In: REZENDE, Fernando (org.). O federalismo brasileiro em seu labirinto: crise e necessidade de reformas. Rio de Janeiro, Editora FGV, 2013. p. 171 &amp; OLIVEIRA; CHIEZA. 2018.</a:t>
            </a:r>
            <a:endParaRPr sz="1050" b="0" i="0" u="none" strike="noStrike" cap="none">
              <a:solidFill>
                <a:schemeClr val="dk1"/>
              </a:solidFill>
              <a:latin typeface="Montserrat"/>
              <a:ea typeface="Montserrat"/>
              <a:cs typeface="Montserrat"/>
              <a:sym typeface="Montserrat"/>
            </a:endParaRPr>
          </a:p>
        </p:txBody>
      </p:sp>
      <p:pic>
        <p:nvPicPr>
          <p:cNvPr id="187" name="Google Shape;187;p19"/>
          <p:cNvPicPr preferRelativeResize="0"/>
          <p:nvPr/>
        </p:nvPicPr>
        <p:blipFill rotWithShape="1">
          <a:blip r:embed="rId4">
            <a:alphaModFix/>
          </a:blip>
          <a:srcRect/>
          <a:stretch/>
        </p:blipFill>
        <p:spPr>
          <a:xfrm>
            <a:off x="1243180" y="882462"/>
            <a:ext cx="9264580" cy="5211327"/>
          </a:xfrm>
          <a:prstGeom prst="rect">
            <a:avLst/>
          </a:prstGeom>
          <a:noFill/>
          <a:ln>
            <a:noFill/>
          </a:ln>
        </p:spPr>
      </p:pic>
    </p:spTree>
    <p:extLst>
      <p:ext uri="{BB962C8B-B14F-4D97-AF65-F5344CB8AC3E}">
        <p14:creationId xmlns:p14="http://schemas.microsoft.com/office/powerpoint/2010/main" val="361730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Cooperativismo entre</a:t>
            </a:r>
            <a:br>
              <a:rPr lang="pt-BR" sz="3600" b="1" dirty="0">
                <a:latin typeface="Montserrat"/>
                <a:ea typeface="Montserrat"/>
                <a:cs typeface="Montserrat"/>
                <a:sym typeface="Montserrat"/>
              </a:rPr>
            </a:br>
            <a:r>
              <a:rPr lang="pt-BR" sz="3600" b="1" dirty="0">
                <a:solidFill>
                  <a:srgbClr val="0000B7"/>
                </a:solidFill>
                <a:latin typeface="Montserrat"/>
                <a:ea typeface="Montserrat"/>
                <a:cs typeface="Montserrat"/>
                <a:sym typeface="Montserrat"/>
              </a:rPr>
              <a:t>os entes políticos</a:t>
            </a:r>
            <a:endParaRPr sz="3600" dirty="0"/>
          </a:p>
        </p:txBody>
      </p:sp>
      <p:sp>
        <p:nvSpPr>
          <p:cNvPr id="2" name="Google Shape;263;p25">
            <a:extLst>
              <a:ext uri="{FF2B5EF4-FFF2-40B4-BE49-F238E27FC236}">
                <a16:creationId xmlns:a16="http://schemas.microsoft.com/office/drawing/2014/main" id="{2C5628F7-3FB6-B550-1663-5EC4171AE85F}"/>
              </a:ext>
            </a:extLst>
          </p:cNvPr>
          <p:cNvSpPr txBox="1"/>
          <p:nvPr/>
        </p:nvSpPr>
        <p:spPr>
          <a:xfrm>
            <a:off x="765741" y="2163215"/>
            <a:ext cx="9742015" cy="1559169"/>
          </a:xfrm>
          <a:prstGeom prst="rect">
            <a:avLst/>
          </a:prstGeom>
          <a:noFill/>
          <a:ln>
            <a:noFill/>
          </a:ln>
        </p:spPr>
        <p:txBody>
          <a:bodyPr spcFirstLastPara="1" wrap="square" lIns="91425" tIns="45700" rIns="91425" bIns="45700" anchor="t" anchorCtr="0">
            <a:normAutofit fontScale="92500" lnSpcReduction="20000"/>
          </a:bodyPr>
          <a:lstStyle/>
          <a:p>
            <a:pPr lvl="0" algn="just">
              <a:lnSpc>
                <a:spcPct val="145833"/>
              </a:lnSpc>
              <a:buClr>
                <a:schemeClr val="dk1"/>
              </a:buClr>
              <a:buSzPts val="2400"/>
            </a:pPr>
            <a:r>
              <a:rPr lang="pt-BR" sz="2600" dirty="0">
                <a:solidFill>
                  <a:schemeClr val="dk1"/>
                </a:solidFill>
                <a:latin typeface="Montserrat"/>
                <a:sym typeface="Montserrat"/>
              </a:rPr>
              <a:t>É a </a:t>
            </a:r>
            <a:r>
              <a:rPr lang="pt-BR" sz="2600" b="1" dirty="0">
                <a:solidFill>
                  <a:srgbClr val="9900FF"/>
                </a:solidFill>
                <a:latin typeface="Montserrat"/>
                <a:sym typeface="Montserrat"/>
              </a:rPr>
              <a:t>pedra basilar </a:t>
            </a:r>
            <a:r>
              <a:rPr lang="pt-BR" sz="2600" dirty="0">
                <a:solidFill>
                  <a:schemeClr val="dk1"/>
                </a:solidFill>
                <a:latin typeface="Montserrat"/>
                <a:sym typeface="Montserrat"/>
              </a:rPr>
              <a:t>que possibilitará a </a:t>
            </a:r>
            <a:r>
              <a:rPr lang="pt-BR" sz="2600" b="1" dirty="0">
                <a:solidFill>
                  <a:srgbClr val="0033CC"/>
                </a:solidFill>
                <a:latin typeface="Montserrat"/>
                <a:sym typeface="Montserrat"/>
              </a:rPr>
              <a:t>aprovação não fatiada </a:t>
            </a:r>
            <a:r>
              <a:rPr lang="pt-BR" sz="2600" dirty="0">
                <a:solidFill>
                  <a:schemeClr val="dk1"/>
                </a:solidFill>
                <a:latin typeface="Montserrat"/>
                <a:sym typeface="Montserrat"/>
              </a:rPr>
              <a:t>da RT, bem como a </a:t>
            </a:r>
            <a:r>
              <a:rPr lang="pt-BR" sz="2600" b="1" dirty="0">
                <a:solidFill>
                  <a:srgbClr val="006600"/>
                </a:solidFill>
                <a:latin typeface="Montserrat"/>
                <a:sym typeface="Montserrat"/>
              </a:rPr>
              <a:t>sistematização exitosa das diversas </a:t>
            </a:r>
            <a:r>
              <a:rPr lang="pt-BR" sz="2600" b="1" dirty="0" err="1">
                <a:solidFill>
                  <a:srgbClr val="006600"/>
                </a:solidFill>
                <a:latin typeface="Montserrat"/>
                <a:sym typeface="Montserrat"/>
              </a:rPr>
              <a:t>LCs</a:t>
            </a:r>
            <a:r>
              <a:rPr lang="pt-BR" sz="2600" b="1" dirty="0">
                <a:solidFill>
                  <a:srgbClr val="006600"/>
                </a:solidFill>
                <a:latin typeface="Montserrat"/>
                <a:sym typeface="Montserrat"/>
              </a:rPr>
              <a:t> que integram a sua regulamentação</a:t>
            </a:r>
            <a:r>
              <a:rPr lang="pt-BR" sz="2600" dirty="0">
                <a:solidFill>
                  <a:schemeClr val="dk1"/>
                </a:solidFill>
                <a:latin typeface="Montserrat"/>
                <a:sym typeface="Montserrat"/>
              </a:rPr>
              <a:t>, especialmente sobre:</a:t>
            </a:r>
            <a:endParaRPr sz="2600" dirty="0"/>
          </a:p>
        </p:txBody>
      </p:sp>
      <p:grpSp>
        <p:nvGrpSpPr>
          <p:cNvPr id="4" name="Google Shape;260;p25">
            <a:extLst>
              <a:ext uri="{FF2B5EF4-FFF2-40B4-BE49-F238E27FC236}">
                <a16:creationId xmlns:a16="http://schemas.microsoft.com/office/drawing/2014/main" id="{46E59024-2B54-92B9-6EEB-9E0ED24379D4}"/>
              </a:ext>
            </a:extLst>
          </p:cNvPr>
          <p:cNvGrpSpPr/>
          <p:nvPr/>
        </p:nvGrpSpPr>
        <p:grpSpPr>
          <a:xfrm>
            <a:off x="765741" y="4169401"/>
            <a:ext cx="492138" cy="492138"/>
            <a:chOff x="105508" y="2930769"/>
            <a:chExt cx="890954" cy="890954"/>
          </a:xfrm>
        </p:grpSpPr>
        <p:sp>
          <p:nvSpPr>
            <p:cNvPr id="5" name="Google Shape;261;p25">
              <a:extLst>
                <a:ext uri="{FF2B5EF4-FFF2-40B4-BE49-F238E27FC236}">
                  <a16:creationId xmlns:a16="http://schemas.microsoft.com/office/drawing/2014/main" id="{F1500CBE-3BA5-70E1-4F46-F45455197B54}"/>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6" name="Google Shape;262;p25">
              <a:extLst>
                <a:ext uri="{FF2B5EF4-FFF2-40B4-BE49-F238E27FC236}">
                  <a16:creationId xmlns:a16="http://schemas.microsoft.com/office/drawing/2014/main" id="{49120FD9-3610-03AD-AD8C-7910D26B7371}"/>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7" name="Google Shape;263;p25">
            <a:extLst>
              <a:ext uri="{FF2B5EF4-FFF2-40B4-BE49-F238E27FC236}">
                <a16:creationId xmlns:a16="http://schemas.microsoft.com/office/drawing/2014/main" id="{D2560479-0AE7-BA82-61BB-346E10951577}"/>
              </a:ext>
            </a:extLst>
          </p:cNvPr>
          <p:cNvSpPr txBox="1"/>
          <p:nvPr/>
        </p:nvSpPr>
        <p:spPr>
          <a:xfrm>
            <a:off x="1423713" y="4051743"/>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Comitê Gestor;</a:t>
            </a:r>
            <a:endParaRPr sz="2600" dirty="0"/>
          </a:p>
        </p:txBody>
      </p:sp>
      <p:grpSp>
        <p:nvGrpSpPr>
          <p:cNvPr id="8" name="Google Shape;260;p25">
            <a:extLst>
              <a:ext uri="{FF2B5EF4-FFF2-40B4-BE49-F238E27FC236}">
                <a16:creationId xmlns:a16="http://schemas.microsoft.com/office/drawing/2014/main" id="{7902F2C3-6732-8ECB-3507-9A8AD05EFFD6}"/>
              </a:ext>
            </a:extLst>
          </p:cNvPr>
          <p:cNvGrpSpPr/>
          <p:nvPr/>
        </p:nvGrpSpPr>
        <p:grpSpPr>
          <a:xfrm>
            <a:off x="765741" y="5081029"/>
            <a:ext cx="492138" cy="492138"/>
            <a:chOff x="105508" y="2930769"/>
            <a:chExt cx="890954" cy="890954"/>
          </a:xfrm>
        </p:grpSpPr>
        <p:sp>
          <p:nvSpPr>
            <p:cNvPr id="9" name="Google Shape;261;p25">
              <a:extLst>
                <a:ext uri="{FF2B5EF4-FFF2-40B4-BE49-F238E27FC236}">
                  <a16:creationId xmlns:a16="http://schemas.microsoft.com/office/drawing/2014/main" id="{4E968669-9D36-582C-B6CC-B0B8611D84A4}"/>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0" name="Google Shape;262;p25">
              <a:extLst>
                <a:ext uri="{FF2B5EF4-FFF2-40B4-BE49-F238E27FC236}">
                  <a16:creationId xmlns:a16="http://schemas.microsoft.com/office/drawing/2014/main" id="{4681BA1F-DBDA-2987-1195-D118B51288B6}"/>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1" name="Google Shape;263;p25">
            <a:extLst>
              <a:ext uri="{FF2B5EF4-FFF2-40B4-BE49-F238E27FC236}">
                <a16:creationId xmlns:a16="http://schemas.microsoft.com/office/drawing/2014/main" id="{6DBBFBDE-3798-16BC-2F39-B020718A054D}"/>
              </a:ext>
            </a:extLst>
          </p:cNvPr>
          <p:cNvSpPr txBox="1"/>
          <p:nvPr/>
        </p:nvSpPr>
        <p:spPr>
          <a:xfrm>
            <a:off x="1423713" y="4963371"/>
            <a:ext cx="925411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Modelagem geral dos novos tributos (FG, BC, ...)</a:t>
            </a:r>
            <a:r>
              <a:rPr lang="pt-BR" sz="2600" b="0" i="0" u="none" strike="noStrike" cap="none" dirty="0">
                <a:solidFill>
                  <a:schemeClr val="dk1"/>
                </a:solidFill>
                <a:latin typeface="Montserrat"/>
                <a:ea typeface="Montserrat"/>
                <a:cs typeface="Montserrat"/>
                <a:sym typeface="Montserrat"/>
              </a:rPr>
              <a:t>;</a:t>
            </a:r>
            <a:endParaRPr sz="2600" dirty="0"/>
          </a:p>
        </p:txBody>
      </p:sp>
      <p:grpSp>
        <p:nvGrpSpPr>
          <p:cNvPr id="12" name="Google Shape;260;p25">
            <a:extLst>
              <a:ext uri="{FF2B5EF4-FFF2-40B4-BE49-F238E27FC236}">
                <a16:creationId xmlns:a16="http://schemas.microsoft.com/office/drawing/2014/main" id="{F737C321-3746-AC3D-F0AA-BB05652F6078}"/>
              </a:ext>
            </a:extLst>
          </p:cNvPr>
          <p:cNvGrpSpPr/>
          <p:nvPr/>
        </p:nvGrpSpPr>
        <p:grpSpPr>
          <a:xfrm>
            <a:off x="7641505" y="4107590"/>
            <a:ext cx="492138" cy="492138"/>
            <a:chOff x="105508" y="2930769"/>
            <a:chExt cx="890954" cy="890954"/>
          </a:xfrm>
        </p:grpSpPr>
        <p:sp>
          <p:nvSpPr>
            <p:cNvPr id="13" name="Google Shape;261;p25">
              <a:extLst>
                <a:ext uri="{FF2B5EF4-FFF2-40B4-BE49-F238E27FC236}">
                  <a16:creationId xmlns:a16="http://schemas.microsoft.com/office/drawing/2014/main" id="{F0BC4A07-ADDB-A2E6-9228-FAF17388CC40}"/>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4" name="Google Shape;262;p25">
              <a:extLst>
                <a:ext uri="{FF2B5EF4-FFF2-40B4-BE49-F238E27FC236}">
                  <a16:creationId xmlns:a16="http://schemas.microsoft.com/office/drawing/2014/main" id="{053ED765-EE22-F241-428F-E713DC9B7A8B}"/>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5" name="Google Shape;263;p25">
            <a:extLst>
              <a:ext uri="{FF2B5EF4-FFF2-40B4-BE49-F238E27FC236}">
                <a16:creationId xmlns:a16="http://schemas.microsoft.com/office/drawing/2014/main" id="{1324F486-7904-0125-7BC3-E79FEA17FCB3}"/>
              </a:ext>
            </a:extLst>
          </p:cNvPr>
          <p:cNvSpPr txBox="1"/>
          <p:nvPr/>
        </p:nvSpPr>
        <p:spPr>
          <a:xfrm>
            <a:off x="8299477" y="3989932"/>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FNDR;</a:t>
            </a:r>
            <a:endParaRPr sz="2600" dirty="0"/>
          </a:p>
        </p:txBody>
      </p:sp>
      <p:grpSp>
        <p:nvGrpSpPr>
          <p:cNvPr id="16" name="Google Shape;260;p25">
            <a:extLst>
              <a:ext uri="{FF2B5EF4-FFF2-40B4-BE49-F238E27FC236}">
                <a16:creationId xmlns:a16="http://schemas.microsoft.com/office/drawing/2014/main" id="{8258D69A-FEBB-63F7-DA66-BD51AE28CF27}"/>
              </a:ext>
            </a:extLst>
          </p:cNvPr>
          <p:cNvGrpSpPr/>
          <p:nvPr/>
        </p:nvGrpSpPr>
        <p:grpSpPr>
          <a:xfrm>
            <a:off x="765741" y="6015182"/>
            <a:ext cx="492138" cy="492138"/>
            <a:chOff x="105508" y="2930769"/>
            <a:chExt cx="890954" cy="890954"/>
          </a:xfrm>
        </p:grpSpPr>
        <p:sp>
          <p:nvSpPr>
            <p:cNvPr id="17" name="Google Shape;261;p25">
              <a:extLst>
                <a:ext uri="{FF2B5EF4-FFF2-40B4-BE49-F238E27FC236}">
                  <a16:creationId xmlns:a16="http://schemas.microsoft.com/office/drawing/2014/main" id="{7A0B3E3A-FC1B-E0AE-EB28-0E509071A76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8" name="Google Shape;262;p25">
              <a:extLst>
                <a:ext uri="{FF2B5EF4-FFF2-40B4-BE49-F238E27FC236}">
                  <a16:creationId xmlns:a16="http://schemas.microsoft.com/office/drawing/2014/main" id="{10630FFC-C842-0695-4715-E14FAA9A2F14}"/>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9" name="Google Shape;263;p25">
            <a:extLst>
              <a:ext uri="{FF2B5EF4-FFF2-40B4-BE49-F238E27FC236}">
                <a16:creationId xmlns:a16="http://schemas.microsoft.com/office/drawing/2014/main" id="{2967A1E0-7308-25FF-01C6-3362D5279B29}"/>
              </a:ext>
            </a:extLst>
          </p:cNvPr>
          <p:cNvSpPr txBox="1"/>
          <p:nvPr/>
        </p:nvSpPr>
        <p:spPr>
          <a:xfrm>
            <a:off x="1423713" y="5897524"/>
            <a:ext cx="925411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Tratamentos diferenciados e favorecidos;</a:t>
            </a:r>
            <a:endParaRPr sz="2600" dirty="0"/>
          </a:p>
        </p:txBody>
      </p:sp>
      <p:pic>
        <p:nvPicPr>
          <p:cNvPr id="20" name="Imagem 19">
            <a:extLst>
              <a:ext uri="{FF2B5EF4-FFF2-40B4-BE49-F238E27FC236}">
                <a16:creationId xmlns:a16="http://schemas.microsoft.com/office/drawing/2014/main" id="{C0B6E134-01A2-6C86-3C62-5BF825C55A16}"/>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10519112" y="-4314"/>
            <a:ext cx="1672888" cy="1853345"/>
          </a:xfrm>
          <a:prstGeom prst="rect">
            <a:avLst/>
          </a:prstGeom>
        </p:spPr>
      </p:pic>
    </p:spTree>
    <p:extLst>
      <p:ext uri="{BB962C8B-B14F-4D97-AF65-F5344CB8AC3E}">
        <p14:creationId xmlns:p14="http://schemas.microsoft.com/office/powerpoint/2010/main" val="152388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0" y="2775482"/>
            <a:ext cx="10799516" cy="3033171"/>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rPr>
              <a:t>É preciso que a </a:t>
            </a:r>
            <a:r>
              <a:rPr lang="pt-BR" sz="2600" b="1" dirty="0">
                <a:solidFill>
                  <a:schemeClr val="dk1"/>
                </a:solidFill>
                <a:latin typeface="Montserrat"/>
              </a:rPr>
              <a:t>reforma tributária </a:t>
            </a:r>
            <a:r>
              <a:rPr lang="pt-BR" sz="2600" dirty="0">
                <a:solidFill>
                  <a:schemeClr val="dk1"/>
                </a:solidFill>
                <a:latin typeface="Montserrat"/>
              </a:rPr>
              <a:t>seja apenas o </a:t>
            </a:r>
            <a:r>
              <a:rPr lang="pt-BR" sz="2600" b="1" dirty="0">
                <a:solidFill>
                  <a:srgbClr val="0000FF"/>
                </a:solidFill>
                <a:latin typeface="Montserrat"/>
              </a:rPr>
              <a:t>primeiro passo rumo à construção de um modelo federativo mais justo e equilibrado</a:t>
            </a:r>
            <a:r>
              <a:rPr lang="pt-BR" sz="2600" dirty="0">
                <a:solidFill>
                  <a:schemeClr val="dk1"/>
                </a:solidFill>
                <a:latin typeface="Montserrat"/>
              </a:rPr>
              <a:t>, no qual a disparidade de dotação orçamentária entre os entes federados não seja tão grande quanto hoje em dia.</a:t>
            </a:r>
          </a:p>
        </p:txBody>
      </p:sp>
      <p:pic>
        <p:nvPicPr>
          <p:cNvPr id="8" name="Imagem 7">
            <a:extLst>
              <a:ext uri="{FF2B5EF4-FFF2-40B4-BE49-F238E27FC236}">
                <a16:creationId xmlns:a16="http://schemas.microsoft.com/office/drawing/2014/main" id="{1106DC9C-BA29-4A00-A5FC-F71C5ABD388F}"/>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
        <p:nvSpPr>
          <p:cNvPr id="5" name="Google Shape;183;p19">
            <a:extLst>
              <a:ext uri="{FF2B5EF4-FFF2-40B4-BE49-F238E27FC236}">
                <a16:creationId xmlns:a16="http://schemas.microsoft.com/office/drawing/2014/main" id="{25061440-21FE-D7FA-D429-5DFC20616D36}"/>
              </a:ext>
            </a:extLst>
          </p:cNvPr>
          <p:cNvSpPr txBox="1">
            <a:spLocks noGrp="1"/>
          </p:cNvSpPr>
          <p:nvPr>
            <p:ph type="title"/>
          </p:nvPr>
        </p:nvSpPr>
        <p:spPr>
          <a:xfrm>
            <a:off x="765741" y="340182"/>
            <a:ext cx="7115516" cy="1559169"/>
          </a:xfrm>
          <a:prstGeom prst="rect">
            <a:avLst/>
          </a:prstGeom>
          <a:noFill/>
          <a:ln>
            <a:noFill/>
          </a:ln>
        </p:spPr>
        <p:txBody>
          <a:bodyPr spcFirstLastPara="1" wrap="square" lIns="91425" tIns="45700" rIns="91425" bIns="45700" anchor="ctr" anchorCtr="0">
            <a:normAutofit/>
          </a:bodyPr>
          <a:lstStyle/>
          <a:p>
            <a:pPr marL="0" lvl="0" indent="0" algn="l" rtl="0">
              <a:lnSpc>
                <a:spcPts val="5200"/>
              </a:lnSpc>
              <a:spcBef>
                <a:spcPts val="0"/>
              </a:spcBef>
              <a:spcAft>
                <a:spcPts val="0"/>
              </a:spcAft>
              <a:buClr>
                <a:schemeClr val="dk1"/>
              </a:buClr>
              <a:buSzPts val="4000"/>
              <a:buFont typeface="Montserrat"/>
              <a:buNone/>
            </a:pPr>
            <a:r>
              <a:rPr lang="pt-BR" sz="4000" b="1" dirty="0">
                <a:latin typeface="Montserrat"/>
                <a:ea typeface="Montserrat"/>
                <a:cs typeface="Montserrat"/>
                <a:sym typeface="Montserrat"/>
              </a:rPr>
              <a:t>RT: modelo federativo </a:t>
            </a:r>
            <a:r>
              <a:rPr lang="pt-BR" sz="4000" b="1" dirty="0">
                <a:solidFill>
                  <a:srgbClr val="0033CC"/>
                </a:solidFill>
                <a:latin typeface="Montserrat"/>
                <a:ea typeface="Montserrat"/>
                <a:cs typeface="Montserrat"/>
                <a:sym typeface="Montserrat"/>
              </a:rPr>
              <a:t>mais justo e equilibrado</a:t>
            </a:r>
            <a:endParaRPr dirty="0"/>
          </a:p>
        </p:txBody>
      </p:sp>
    </p:spTree>
    <p:extLst>
      <p:ext uri="{BB962C8B-B14F-4D97-AF65-F5344CB8AC3E}">
        <p14:creationId xmlns:p14="http://schemas.microsoft.com/office/powerpoint/2010/main" val="419786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765741" y="340182"/>
            <a:ext cx="7115516" cy="1559169"/>
          </a:xfrm>
          <a:prstGeom prst="rect">
            <a:avLst/>
          </a:prstGeom>
          <a:noFill/>
          <a:ln>
            <a:noFill/>
          </a:ln>
        </p:spPr>
        <p:txBody>
          <a:bodyPr spcFirstLastPara="1" wrap="square" lIns="91425" tIns="45700" rIns="91425" bIns="45700" anchor="ctr" anchorCtr="0">
            <a:normAutofit fontScale="90000"/>
          </a:bodyPr>
          <a:lstStyle/>
          <a:p>
            <a:pPr marL="0" lvl="0" indent="0" algn="l" rtl="0">
              <a:lnSpc>
                <a:spcPts val="4900"/>
              </a:lnSpc>
              <a:spcBef>
                <a:spcPts val="0"/>
              </a:spcBef>
              <a:spcAft>
                <a:spcPts val="0"/>
              </a:spcAft>
              <a:buClr>
                <a:schemeClr val="dk1"/>
              </a:buClr>
              <a:buSzPct val="100000"/>
              <a:buFont typeface="Montserrat"/>
              <a:buNone/>
            </a:pPr>
            <a:r>
              <a:rPr lang="pt-BR" sz="4000" b="1" dirty="0">
                <a:latin typeface="Montserrat"/>
                <a:ea typeface="Montserrat"/>
                <a:cs typeface="Montserrat"/>
                <a:sym typeface="Montserrat"/>
              </a:rPr>
              <a:t>Fundo Nacional de </a:t>
            </a:r>
            <a:r>
              <a:rPr lang="pt-BR" sz="4000" b="1" dirty="0">
                <a:solidFill>
                  <a:srgbClr val="0000B7"/>
                </a:solidFill>
                <a:latin typeface="Montserrat"/>
                <a:ea typeface="Montserrat"/>
                <a:cs typeface="Montserrat"/>
                <a:sym typeface="Montserrat"/>
              </a:rPr>
              <a:t>Desenvolvimento</a:t>
            </a:r>
            <a:r>
              <a:rPr lang="pt-BR" sz="4000" b="1" dirty="0">
                <a:latin typeface="Montserrat"/>
                <a:ea typeface="Montserrat"/>
                <a:cs typeface="Montserrat"/>
                <a:sym typeface="Montserrat"/>
              </a:rPr>
              <a:t> </a:t>
            </a:r>
            <a:r>
              <a:rPr lang="pt-BR" sz="4000" b="1" dirty="0">
                <a:solidFill>
                  <a:srgbClr val="0000B7"/>
                </a:solidFill>
                <a:latin typeface="Montserrat"/>
                <a:ea typeface="Montserrat"/>
                <a:cs typeface="Montserrat"/>
                <a:sym typeface="Montserrat"/>
              </a:rPr>
              <a:t>Regional</a:t>
            </a:r>
            <a:endParaRPr dirty="0"/>
          </a:p>
        </p:txBody>
      </p:sp>
      <p:sp>
        <p:nvSpPr>
          <p:cNvPr id="259" name="Google Shape;259;p25"/>
          <p:cNvSpPr txBox="1">
            <a:spLocks noGrp="1"/>
          </p:cNvSpPr>
          <p:nvPr>
            <p:ph type="body" idx="1"/>
          </p:nvPr>
        </p:nvSpPr>
        <p:spPr>
          <a:xfrm>
            <a:off x="1684241" y="2202022"/>
            <a:ext cx="9742015" cy="1795015"/>
          </a:xfrm>
          <a:prstGeom prst="rect">
            <a:avLst/>
          </a:prstGeom>
          <a:noFill/>
          <a:ln>
            <a:noFill/>
          </a:ln>
        </p:spPr>
        <p:txBody>
          <a:bodyPr spcFirstLastPara="1" wrap="square" lIns="91425" tIns="45700" rIns="91425" bIns="45700" anchor="t" anchorCtr="0">
            <a:normAutofit/>
          </a:bodyPr>
          <a:lstStyle/>
          <a:p>
            <a:pPr marL="0" lvl="0" indent="0" algn="just" rtl="0">
              <a:lnSpc>
                <a:spcPct val="145833"/>
              </a:lnSpc>
              <a:spcBef>
                <a:spcPts val="0"/>
              </a:spcBef>
              <a:spcAft>
                <a:spcPts val="0"/>
              </a:spcAft>
              <a:buClr>
                <a:schemeClr val="dk1"/>
              </a:buClr>
              <a:buSzPts val="2400"/>
              <a:buNone/>
            </a:pPr>
            <a:endParaRPr sz="2400"/>
          </a:p>
          <a:p>
            <a:pPr marL="0" lvl="0" indent="0" algn="just" rtl="0">
              <a:lnSpc>
                <a:spcPct val="145833"/>
              </a:lnSpc>
              <a:spcBef>
                <a:spcPts val="1800"/>
              </a:spcBef>
              <a:spcAft>
                <a:spcPts val="0"/>
              </a:spcAft>
              <a:buClr>
                <a:schemeClr val="dk1"/>
              </a:buClr>
              <a:buSzPts val="2400"/>
              <a:buNone/>
            </a:pPr>
            <a:endParaRPr sz="2400"/>
          </a:p>
        </p:txBody>
      </p:sp>
      <p:grpSp>
        <p:nvGrpSpPr>
          <p:cNvPr id="260" name="Google Shape;260;p25"/>
          <p:cNvGrpSpPr/>
          <p:nvPr/>
        </p:nvGrpSpPr>
        <p:grpSpPr>
          <a:xfrm>
            <a:off x="765742" y="2736364"/>
            <a:ext cx="492138" cy="492138"/>
            <a:chOff x="105508" y="2930769"/>
            <a:chExt cx="890954" cy="890954"/>
          </a:xfrm>
        </p:grpSpPr>
        <p:sp>
          <p:nvSpPr>
            <p:cNvPr id="261" name="Google Shape;261;p25"/>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62" name="Google Shape;262;p25"/>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63" name="Google Shape;263;p25"/>
          <p:cNvSpPr txBox="1"/>
          <p:nvPr/>
        </p:nvSpPr>
        <p:spPr>
          <a:xfrm>
            <a:off x="1684240" y="2697835"/>
            <a:ext cx="9742015" cy="1559169"/>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O FNDR será o novo mecanismo para promover o equilíbrio da distribuição dos investimentos produtivos pelo país;</a:t>
            </a:r>
            <a:endParaRPr sz="2600" dirty="0"/>
          </a:p>
        </p:txBody>
      </p:sp>
      <p:grpSp>
        <p:nvGrpSpPr>
          <p:cNvPr id="264" name="Google Shape;264;p25"/>
          <p:cNvGrpSpPr/>
          <p:nvPr/>
        </p:nvGrpSpPr>
        <p:grpSpPr>
          <a:xfrm>
            <a:off x="765742" y="4649402"/>
            <a:ext cx="492138" cy="492138"/>
            <a:chOff x="105508" y="2930769"/>
            <a:chExt cx="890954" cy="890954"/>
          </a:xfrm>
        </p:grpSpPr>
        <p:sp>
          <p:nvSpPr>
            <p:cNvPr id="265" name="Google Shape;265;p25"/>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66" name="Google Shape;266;p25"/>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71" name="Google Shape;271;p25"/>
          <p:cNvSpPr txBox="1"/>
          <p:nvPr/>
        </p:nvSpPr>
        <p:spPr>
          <a:xfrm>
            <a:off x="1684241" y="4557653"/>
            <a:ext cx="9742015" cy="1167775"/>
          </a:xfrm>
          <a:prstGeom prst="rect">
            <a:avLst/>
          </a:prstGeom>
          <a:noFill/>
          <a:ln>
            <a:noFill/>
          </a:ln>
        </p:spPr>
        <p:txBody>
          <a:bodyPr spcFirstLastPara="1" wrap="square" lIns="91425" tIns="45700" rIns="91425" bIns="45700" anchor="t" anchorCtr="0">
            <a:normAutofit/>
          </a:bodyPr>
          <a:lstStyle/>
          <a:p>
            <a:pPr algn="just">
              <a:lnSpc>
                <a:spcPts val="3900"/>
              </a:lnSpc>
              <a:buClr>
                <a:schemeClr val="dk1"/>
              </a:buClr>
              <a:buSzPts val="2400"/>
            </a:pPr>
            <a:r>
              <a:rPr lang="pt-BR" sz="2400" dirty="0">
                <a:solidFill>
                  <a:schemeClr val="dk1"/>
                </a:solidFill>
                <a:latin typeface="Montserrat"/>
              </a:rPr>
              <a:t>Montante de 60 bi e critérios de distribuição dos recursos definidos na CF: população (30%) e de divisão do FPE (70%).</a:t>
            </a:r>
            <a:endParaRPr lang="pt-BR" sz="2400" dirty="0">
              <a:solidFill>
                <a:schemeClr val="dk1"/>
              </a:solidFill>
              <a:latin typeface="Montserrat"/>
              <a:sym typeface="Montserrat"/>
            </a:endParaRPr>
          </a:p>
        </p:txBody>
      </p:sp>
    </p:spTree>
    <p:extLst>
      <p:ext uri="{BB962C8B-B14F-4D97-AF65-F5344CB8AC3E}">
        <p14:creationId xmlns:p14="http://schemas.microsoft.com/office/powerpoint/2010/main" val="224246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765741" y="340182"/>
            <a:ext cx="7115516" cy="1559169"/>
          </a:xfrm>
          <a:prstGeom prst="rect">
            <a:avLst/>
          </a:prstGeom>
          <a:noFill/>
          <a:ln>
            <a:noFill/>
          </a:ln>
        </p:spPr>
        <p:txBody>
          <a:bodyPr spcFirstLastPara="1" wrap="square" lIns="91425" tIns="45700" rIns="91425" bIns="45700" anchor="ctr" anchorCtr="0">
            <a:normAutofit fontScale="90000"/>
          </a:bodyPr>
          <a:lstStyle/>
          <a:p>
            <a:pPr marL="0" lvl="0" indent="0" algn="l" rtl="0">
              <a:lnSpc>
                <a:spcPts val="4900"/>
              </a:lnSpc>
              <a:spcBef>
                <a:spcPts val="0"/>
              </a:spcBef>
              <a:spcAft>
                <a:spcPts val="0"/>
              </a:spcAft>
              <a:buClr>
                <a:schemeClr val="dk1"/>
              </a:buClr>
              <a:buSzPct val="100000"/>
              <a:buFont typeface="Montserrat"/>
              <a:buNone/>
            </a:pPr>
            <a:r>
              <a:rPr lang="pt-BR" sz="4000" b="1" dirty="0">
                <a:latin typeface="Montserrat"/>
                <a:ea typeface="Montserrat"/>
                <a:cs typeface="Montserrat"/>
                <a:sym typeface="Montserrat"/>
              </a:rPr>
              <a:t>Fundo Nacional de </a:t>
            </a:r>
            <a:r>
              <a:rPr lang="pt-BR" sz="4000" b="1" dirty="0">
                <a:solidFill>
                  <a:srgbClr val="0000B7"/>
                </a:solidFill>
                <a:latin typeface="Montserrat"/>
                <a:ea typeface="Montserrat"/>
                <a:cs typeface="Montserrat"/>
                <a:sym typeface="Montserrat"/>
              </a:rPr>
              <a:t>Desenvolvimento</a:t>
            </a:r>
            <a:r>
              <a:rPr lang="pt-BR" sz="4000" b="1" dirty="0">
                <a:latin typeface="Montserrat"/>
                <a:ea typeface="Montserrat"/>
                <a:cs typeface="Montserrat"/>
                <a:sym typeface="Montserrat"/>
              </a:rPr>
              <a:t> </a:t>
            </a:r>
            <a:r>
              <a:rPr lang="pt-BR" sz="4000" b="1" dirty="0">
                <a:solidFill>
                  <a:srgbClr val="0000B7"/>
                </a:solidFill>
                <a:latin typeface="Montserrat"/>
                <a:ea typeface="Montserrat"/>
                <a:cs typeface="Montserrat"/>
                <a:sym typeface="Montserrat"/>
              </a:rPr>
              <a:t>Regional</a:t>
            </a:r>
            <a:endParaRPr dirty="0"/>
          </a:p>
        </p:txBody>
      </p:sp>
      <p:sp>
        <p:nvSpPr>
          <p:cNvPr id="259" name="Google Shape;259;p25"/>
          <p:cNvSpPr txBox="1">
            <a:spLocks noGrp="1"/>
          </p:cNvSpPr>
          <p:nvPr>
            <p:ph type="body" idx="1"/>
          </p:nvPr>
        </p:nvSpPr>
        <p:spPr>
          <a:xfrm>
            <a:off x="1684241" y="2202022"/>
            <a:ext cx="9742015" cy="1795015"/>
          </a:xfrm>
          <a:prstGeom prst="rect">
            <a:avLst/>
          </a:prstGeom>
          <a:noFill/>
          <a:ln>
            <a:noFill/>
          </a:ln>
        </p:spPr>
        <p:txBody>
          <a:bodyPr spcFirstLastPara="1" wrap="square" lIns="91425" tIns="45700" rIns="91425" bIns="45700" anchor="t" anchorCtr="0">
            <a:normAutofit/>
          </a:bodyPr>
          <a:lstStyle/>
          <a:p>
            <a:pPr marL="0" lvl="0" indent="0" algn="just" rtl="0">
              <a:lnSpc>
                <a:spcPct val="145833"/>
              </a:lnSpc>
              <a:spcBef>
                <a:spcPts val="0"/>
              </a:spcBef>
              <a:spcAft>
                <a:spcPts val="0"/>
              </a:spcAft>
              <a:buClr>
                <a:schemeClr val="dk1"/>
              </a:buClr>
              <a:buSzPts val="2400"/>
              <a:buNone/>
            </a:pPr>
            <a:endParaRPr sz="2400" dirty="0"/>
          </a:p>
          <a:p>
            <a:pPr marL="0" lvl="0" indent="0" algn="just" rtl="0">
              <a:lnSpc>
                <a:spcPct val="145833"/>
              </a:lnSpc>
              <a:spcBef>
                <a:spcPts val="1800"/>
              </a:spcBef>
              <a:spcAft>
                <a:spcPts val="0"/>
              </a:spcAft>
              <a:buClr>
                <a:schemeClr val="dk1"/>
              </a:buClr>
              <a:buSzPts val="2400"/>
              <a:buNone/>
            </a:pPr>
            <a:endParaRPr sz="2400" dirty="0"/>
          </a:p>
        </p:txBody>
      </p:sp>
      <p:grpSp>
        <p:nvGrpSpPr>
          <p:cNvPr id="260" name="Google Shape;260;p25"/>
          <p:cNvGrpSpPr/>
          <p:nvPr/>
        </p:nvGrpSpPr>
        <p:grpSpPr>
          <a:xfrm>
            <a:off x="765741" y="2368769"/>
            <a:ext cx="492138" cy="492138"/>
            <a:chOff x="105508" y="2930769"/>
            <a:chExt cx="890954" cy="890954"/>
          </a:xfrm>
        </p:grpSpPr>
        <p:sp>
          <p:nvSpPr>
            <p:cNvPr id="261" name="Google Shape;261;p25"/>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62" name="Google Shape;262;p25"/>
            <p:cNvPicPr preferRelativeResize="0"/>
            <p:nvPr/>
          </p:nvPicPr>
          <p:blipFill rotWithShape="1">
            <a:blip r:embed="rId4">
              <a:alphaModFix/>
            </a:blip>
            <a:srcRect/>
            <a:stretch/>
          </p:blipFill>
          <p:spPr>
            <a:xfrm>
              <a:off x="405729" y="3264199"/>
              <a:ext cx="290512" cy="224094"/>
            </a:xfrm>
            <a:prstGeom prst="rect">
              <a:avLst/>
            </a:prstGeom>
            <a:noFill/>
            <a:ln>
              <a:noFill/>
            </a:ln>
          </p:spPr>
        </p:pic>
      </p:grpSp>
      <p:grpSp>
        <p:nvGrpSpPr>
          <p:cNvPr id="2" name="Google Shape;260;p25">
            <a:extLst>
              <a:ext uri="{FF2B5EF4-FFF2-40B4-BE49-F238E27FC236}">
                <a16:creationId xmlns:a16="http://schemas.microsoft.com/office/drawing/2014/main" id="{D2E9DF38-5D51-56DE-40D5-0FA2025BC9D8}"/>
              </a:ext>
            </a:extLst>
          </p:cNvPr>
          <p:cNvGrpSpPr/>
          <p:nvPr/>
        </p:nvGrpSpPr>
        <p:grpSpPr>
          <a:xfrm>
            <a:off x="765741" y="4810444"/>
            <a:ext cx="492138" cy="492138"/>
            <a:chOff x="105508" y="2930769"/>
            <a:chExt cx="890954" cy="890954"/>
          </a:xfrm>
        </p:grpSpPr>
        <p:sp>
          <p:nvSpPr>
            <p:cNvPr id="3" name="Google Shape;261;p25">
              <a:extLst>
                <a:ext uri="{FF2B5EF4-FFF2-40B4-BE49-F238E27FC236}">
                  <a16:creationId xmlns:a16="http://schemas.microsoft.com/office/drawing/2014/main" id="{588D7644-8481-C044-EFBF-5002B3F78D5F}"/>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4" name="Google Shape;262;p25">
              <a:extLst>
                <a:ext uri="{FF2B5EF4-FFF2-40B4-BE49-F238E27FC236}">
                  <a16:creationId xmlns:a16="http://schemas.microsoft.com/office/drawing/2014/main" id="{52A53C57-D0C4-AD14-4C70-D3470BC4738A}"/>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5" name="Google Shape;263;p25">
            <a:extLst>
              <a:ext uri="{FF2B5EF4-FFF2-40B4-BE49-F238E27FC236}">
                <a16:creationId xmlns:a16="http://schemas.microsoft.com/office/drawing/2014/main" id="{2663D424-511D-5DF3-25F7-38D69D9214CA}"/>
              </a:ext>
            </a:extLst>
          </p:cNvPr>
          <p:cNvSpPr txBox="1"/>
          <p:nvPr/>
        </p:nvSpPr>
        <p:spPr>
          <a:xfrm>
            <a:off x="1684240" y="4810373"/>
            <a:ext cx="9742015" cy="1559169"/>
          </a:xfrm>
          <a:prstGeom prst="rect">
            <a:avLst/>
          </a:prstGeom>
          <a:noFill/>
          <a:ln>
            <a:noFill/>
          </a:ln>
        </p:spPr>
        <p:txBody>
          <a:bodyPr spcFirstLastPara="1" wrap="square" lIns="91425" tIns="45700" rIns="91425" bIns="45700" anchor="t" anchorCtr="0">
            <a:noAutofit/>
          </a:bodyPr>
          <a:lstStyle/>
          <a:p>
            <a:pPr marL="0" marR="0" lvl="0" indent="0" algn="just" rtl="0">
              <a:lnSpc>
                <a:spcPts val="3800"/>
              </a:lnSpc>
              <a:spcBef>
                <a:spcPts val="0"/>
              </a:spcBef>
              <a:spcAft>
                <a:spcPts val="0"/>
              </a:spcAft>
              <a:buClr>
                <a:schemeClr val="dk1"/>
              </a:buClr>
              <a:buSzPts val="2400"/>
              <a:buFont typeface="Arial"/>
              <a:buNone/>
            </a:pPr>
            <a:r>
              <a:rPr lang="pt-BR" sz="2400" dirty="0">
                <a:solidFill>
                  <a:schemeClr val="dk1"/>
                </a:solidFill>
                <a:latin typeface="Montserrat"/>
                <a:sym typeface="Montserrat"/>
              </a:rPr>
              <a:t>Ademais, há risco do FNDR não atender PLENAMENTE seu objetivo, com possibilidade ainda de reconcentrar investimentos nas </a:t>
            </a:r>
            <a:r>
              <a:rPr lang="pt-BR" sz="2400" dirty="0" err="1">
                <a:solidFill>
                  <a:schemeClr val="dk1"/>
                </a:solidFill>
                <a:latin typeface="Montserrat"/>
                <a:sym typeface="Montserrat"/>
              </a:rPr>
              <a:t>UFs</a:t>
            </a:r>
            <a:r>
              <a:rPr lang="pt-BR" sz="2400" dirty="0">
                <a:solidFill>
                  <a:schemeClr val="dk1"/>
                </a:solidFill>
                <a:latin typeface="Montserrat"/>
                <a:sym typeface="Montserrat"/>
              </a:rPr>
              <a:t> mais desenvolvidas.</a:t>
            </a:r>
            <a:endParaRPr lang="pt-BR" sz="2400" dirty="0">
              <a:solidFill>
                <a:schemeClr val="dk1"/>
              </a:solidFill>
              <a:latin typeface="Montserrat"/>
            </a:endParaRPr>
          </a:p>
        </p:txBody>
      </p:sp>
      <p:sp>
        <p:nvSpPr>
          <p:cNvPr id="6" name="Google Shape;263;p25">
            <a:extLst>
              <a:ext uri="{FF2B5EF4-FFF2-40B4-BE49-F238E27FC236}">
                <a16:creationId xmlns:a16="http://schemas.microsoft.com/office/drawing/2014/main" id="{8AC1B48A-506C-7A49-9D35-D458251F5CAD}"/>
              </a:ext>
            </a:extLst>
          </p:cNvPr>
          <p:cNvSpPr txBox="1"/>
          <p:nvPr/>
        </p:nvSpPr>
        <p:spPr>
          <a:xfrm>
            <a:off x="1684240" y="2286363"/>
            <a:ext cx="9742015" cy="1559169"/>
          </a:xfrm>
          <a:prstGeom prst="rect">
            <a:avLst/>
          </a:prstGeom>
          <a:noFill/>
          <a:ln>
            <a:noFill/>
          </a:ln>
        </p:spPr>
        <p:txBody>
          <a:bodyPr spcFirstLastPara="1" wrap="square" lIns="91425" tIns="45700" rIns="91425" bIns="45700" anchor="t" anchorCtr="0">
            <a:noAutofit/>
          </a:bodyPr>
          <a:lstStyle/>
          <a:p>
            <a:pPr marL="0" marR="0" lvl="0" indent="0" algn="just" rtl="0">
              <a:lnSpc>
                <a:spcPts val="3800"/>
              </a:lnSpc>
              <a:spcBef>
                <a:spcPts val="0"/>
              </a:spcBef>
              <a:spcAft>
                <a:spcPts val="0"/>
              </a:spcAft>
              <a:buClr>
                <a:schemeClr val="dk1"/>
              </a:buClr>
              <a:buSzPts val="2400"/>
              <a:buFont typeface="Arial"/>
              <a:buNone/>
            </a:pPr>
            <a:r>
              <a:rPr lang="pt-BR" sz="2400" dirty="0">
                <a:solidFill>
                  <a:schemeClr val="dk1"/>
                </a:solidFill>
                <a:latin typeface="Montserrat"/>
                <a:sym typeface="Montserrat"/>
              </a:rPr>
              <a:t>Há preocupação dos estados menos desenvolvidos se o montante e os critérios de distribuição serão capazes de atrair e/ou manter empresas, emprego, renda e competitividade a essas regiões menos favorecidas.</a:t>
            </a:r>
            <a:endParaRPr lang="pt-BR" sz="2400" dirty="0">
              <a:solidFill>
                <a:schemeClr val="dk1"/>
              </a:solidFill>
              <a:latin typeface="Montserrat"/>
            </a:endParaRPr>
          </a:p>
        </p:txBody>
      </p:sp>
    </p:spTree>
    <p:extLst>
      <p:ext uri="{BB962C8B-B14F-4D97-AF65-F5344CB8AC3E}">
        <p14:creationId xmlns:p14="http://schemas.microsoft.com/office/powerpoint/2010/main" val="394242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695400" y="300123"/>
            <a:ext cx="8358165" cy="1559169"/>
          </a:xfrm>
          <a:prstGeom prst="rect">
            <a:avLst/>
          </a:prstGeom>
          <a:noFill/>
          <a:ln>
            <a:noFill/>
          </a:ln>
        </p:spPr>
        <p:txBody>
          <a:bodyPr spcFirstLastPara="1" wrap="square" lIns="91425" tIns="45700" rIns="91425" bIns="45700" anchor="ctr" anchorCtr="0">
            <a:noAutofit/>
          </a:bodyPr>
          <a:lstStyle/>
          <a:p>
            <a:pPr marL="0" lvl="0" indent="0" rtl="0">
              <a:lnSpc>
                <a:spcPts val="5000"/>
              </a:lnSpc>
              <a:spcBef>
                <a:spcPts val="0"/>
              </a:spcBef>
              <a:spcAft>
                <a:spcPts val="0"/>
              </a:spcAft>
              <a:buClr>
                <a:schemeClr val="dk1"/>
              </a:buClr>
              <a:buSzPct val="100000"/>
              <a:buFont typeface="Montserrat"/>
              <a:buNone/>
            </a:pPr>
            <a:r>
              <a:rPr lang="pt-BR" sz="4000" b="1" dirty="0">
                <a:solidFill>
                  <a:srgbClr val="0000FF"/>
                </a:solidFill>
                <a:latin typeface="Montserrat"/>
                <a:ea typeface="Montserrat"/>
                <a:cs typeface="Montserrat"/>
                <a:sym typeface="Montserrat"/>
              </a:rPr>
              <a:t>Cooperativismo entre os entes</a:t>
            </a:r>
            <a:br>
              <a:rPr lang="pt-BR" sz="4000" b="1" dirty="0">
                <a:solidFill>
                  <a:srgbClr val="0000FF"/>
                </a:solidFill>
                <a:latin typeface="Montserrat"/>
                <a:ea typeface="Montserrat"/>
                <a:cs typeface="Montserrat"/>
                <a:sym typeface="Montserrat"/>
              </a:rPr>
            </a:br>
            <a:r>
              <a:rPr lang="pt-BR" sz="4000" b="1" dirty="0">
                <a:solidFill>
                  <a:schemeClr val="tx1"/>
                </a:solidFill>
                <a:latin typeface="Montserrat"/>
                <a:ea typeface="Montserrat"/>
                <a:cs typeface="Montserrat"/>
                <a:sym typeface="Montserrat"/>
              </a:rPr>
              <a:t>e Federalismo Fiscal</a:t>
            </a:r>
          </a:p>
        </p:txBody>
      </p:sp>
      <p:sp>
        <p:nvSpPr>
          <p:cNvPr id="4" name="Google Shape;263;p25">
            <a:extLst>
              <a:ext uri="{FF2B5EF4-FFF2-40B4-BE49-F238E27FC236}">
                <a16:creationId xmlns:a16="http://schemas.microsoft.com/office/drawing/2014/main" id="{2D7F1916-2EB9-AAB6-B611-538BA68CCED7}"/>
              </a:ext>
            </a:extLst>
          </p:cNvPr>
          <p:cNvSpPr txBox="1"/>
          <p:nvPr/>
        </p:nvSpPr>
        <p:spPr>
          <a:xfrm>
            <a:off x="695400" y="2775482"/>
            <a:ext cx="10799516" cy="3531800"/>
          </a:xfrm>
          <a:prstGeom prst="rect">
            <a:avLst/>
          </a:prstGeom>
          <a:noFill/>
          <a:ln>
            <a:noFill/>
          </a:ln>
        </p:spPr>
        <p:txBody>
          <a:bodyPr spcFirstLastPara="1" wrap="square" lIns="91425" tIns="45700" rIns="91425" bIns="45700" anchor="t" anchorCtr="0">
            <a:normAutofit lnSpcReduction="10000"/>
          </a:bodyPr>
          <a:lstStyle/>
          <a:p>
            <a:pPr lvl="0" algn="just">
              <a:lnSpc>
                <a:spcPct val="145833"/>
              </a:lnSpc>
              <a:buClr>
                <a:schemeClr val="dk1"/>
              </a:buClr>
              <a:buSzPts val="2400"/>
            </a:pPr>
            <a:r>
              <a:rPr lang="pt-BR" sz="2600" dirty="0">
                <a:solidFill>
                  <a:schemeClr val="dk1"/>
                </a:solidFill>
                <a:latin typeface="Montserrat"/>
              </a:rPr>
              <a:t>O </a:t>
            </a:r>
            <a:r>
              <a:rPr lang="pt-BR" sz="2600" b="1" dirty="0">
                <a:solidFill>
                  <a:schemeClr val="dk1"/>
                </a:solidFill>
                <a:latin typeface="Montserrat"/>
              </a:rPr>
              <a:t>Fundo Nacional de Desenvolvimento Regional (FNDR) </a:t>
            </a:r>
            <a:r>
              <a:rPr lang="pt-BR" sz="2600" dirty="0">
                <a:solidFill>
                  <a:schemeClr val="dk1"/>
                </a:solidFill>
                <a:latin typeface="Montserrat"/>
              </a:rPr>
              <a:t>não irá resolver por completo as necessidades orçamentárias e financeiras de estados e municípios. Somente com a </a:t>
            </a:r>
            <a:r>
              <a:rPr lang="pt-BR" sz="2600" b="1" dirty="0">
                <a:solidFill>
                  <a:srgbClr val="0000FF"/>
                </a:solidFill>
                <a:latin typeface="Montserrat"/>
              </a:rPr>
              <a:t>alteração do pacto federativo</a:t>
            </a:r>
            <a:r>
              <a:rPr lang="pt-BR" sz="2600" dirty="0">
                <a:solidFill>
                  <a:schemeClr val="dk1"/>
                </a:solidFill>
                <a:latin typeface="Montserrat"/>
              </a:rPr>
              <a:t> e a </a:t>
            </a:r>
            <a:r>
              <a:rPr lang="pt-BR" sz="2600" b="1" dirty="0">
                <a:solidFill>
                  <a:srgbClr val="0000FF"/>
                </a:solidFill>
                <a:latin typeface="Montserrat"/>
              </a:rPr>
              <a:t>progressividade da tributação </a:t>
            </a:r>
            <a:r>
              <a:rPr lang="pt-BR" sz="2600" dirty="0">
                <a:solidFill>
                  <a:schemeClr val="dk1"/>
                </a:solidFill>
                <a:latin typeface="Montserrat"/>
              </a:rPr>
              <a:t>teremos um país mais justo com distribuição de renda e justiça social.</a:t>
            </a:r>
          </a:p>
        </p:txBody>
      </p:sp>
      <p:pic>
        <p:nvPicPr>
          <p:cNvPr id="8" name="Imagem 7">
            <a:extLst>
              <a:ext uri="{FF2B5EF4-FFF2-40B4-BE49-F238E27FC236}">
                <a16:creationId xmlns:a16="http://schemas.microsoft.com/office/drawing/2014/main" id="{1106DC9C-BA29-4A00-A5FC-F71C5ABD388F}"/>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0315917" y="-4314"/>
            <a:ext cx="1672888" cy="1853345"/>
          </a:xfrm>
          <a:prstGeom prst="rect">
            <a:avLst/>
          </a:prstGeom>
        </p:spPr>
      </p:pic>
    </p:spTree>
    <p:extLst>
      <p:ext uri="{BB962C8B-B14F-4D97-AF65-F5344CB8AC3E}">
        <p14:creationId xmlns:p14="http://schemas.microsoft.com/office/powerpoint/2010/main" val="98277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p:nvPr/>
        </p:nvSpPr>
        <p:spPr>
          <a:xfrm>
            <a:off x="0" y="6181725"/>
            <a:ext cx="12192000" cy="676275"/>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B7"/>
              </a:solidFill>
              <a:latin typeface="Montserrat"/>
              <a:ea typeface="Montserrat"/>
              <a:cs typeface="Montserrat"/>
              <a:sym typeface="Montserrat"/>
            </a:endParaRPr>
          </a:p>
        </p:txBody>
      </p:sp>
      <p:pic>
        <p:nvPicPr>
          <p:cNvPr id="300" name="Google Shape;300;p27"/>
          <p:cNvPicPr preferRelativeResize="0"/>
          <p:nvPr/>
        </p:nvPicPr>
        <p:blipFill rotWithShape="1">
          <a:blip r:embed="rId3">
            <a:alphaModFix/>
          </a:blip>
          <a:srcRect/>
          <a:stretch/>
        </p:blipFill>
        <p:spPr>
          <a:xfrm>
            <a:off x="7340855" y="0"/>
            <a:ext cx="4851145" cy="5362576"/>
          </a:xfrm>
          <a:prstGeom prst="rect">
            <a:avLst/>
          </a:prstGeom>
          <a:noFill/>
          <a:ln>
            <a:noFill/>
          </a:ln>
        </p:spPr>
      </p:pic>
      <p:sp>
        <p:nvSpPr>
          <p:cNvPr id="301" name="Google Shape;301;p27"/>
          <p:cNvSpPr txBox="1"/>
          <p:nvPr/>
        </p:nvSpPr>
        <p:spPr>
          <a:xfrm>
            <a:off x="3740599" y="6350585"/>
            <a:ext cx="471080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pt-BR" sz="2200">
                <a:solidFill>
                  <a:schemeClr val="lt1"/>
                </a:solidFill>
                <a:latin typeface="Montserrat"/>
                <a:ea typeface="Montserrat"/>
                <a:cs typeface="Montserrat"/>
                <a:sym typeface="Montserrat"/>
              </a:rPr>
              <a:t>www.comsefaz.org.br</a:t>
            </a:r>
            <a:endParaRPr/>
          </a:p>
        </p:txBody>
      </p:sp>
      <p:pic>
        <p:nvPicPr>
          <p:cNvPr id="302" name="Google Shape;302;p27"/>
          <p:cNvPicPr preferRelativeResize="0"/>
          <p:nvPr/>
        </p:nvPicPr>
        <p:blipFill rotWithShape="1">
          <a:blip r:embed="rId4">
            <a:alphaModFix/>
          </a:blip>
          <a:srcRect/>
          <a:stretch/>
        </p:blipFill>
        <p:spPr>
          <a:xfrm>
            <a:off x="742106" y="3317461"/>
            <a:ext cx="6232960" cy="1853223"/>
          </a:xfrm>
          <a:prstGeom prst="rect">
            <a:avLst/>
          </a:prstGeom>
          <a:noFill/>
          <a:ln>
            <a:noFill/>
          </a:ln>
        </p:spPr>
      </p:pic>
      <p:sp>
        <p:nvSpPr>
          <p:cNvPr id="2" name="Google Shape;89;p16">
            <a:extLst>
              <a:ext uri="{FF2B5EF4-FFF2-40B4-BE49-F238E27FC236}">
                <a16:creationId xmlns:a16="http://schemas.microsoft.com/office/drawing/2014/main" id="{0DD4778F-EF07-DAFF-FBB7-BB40C7EF3A18}"/>
              </a:ext>
            </a:extLst>
          </p:cNvPr>
          <p:cNvSpPr txBox="1"/>
          <p:nvPr/>
        </p:nvSpPr>
        <p:spPr>
          <a:xfrm>
            <a:off x="1828800" y="522030"/>
            <a:ext cx="2497394" cy="892522"/>
          </a:xfrm>
          <a:prstGeom prst="rect">
            <a:avLst/>
          </a:prstGeom>
          <a:noFill/>
          <a:ln>
            <a:noFill/>
          </a:ln>
        </p:spPr>
        <p:txBody>
          <a:bodyPr spcFirstLastPara="1" wrap="square" lIns="91425" tIns="91425" rIns="91425" bIns="91425" anchor="t" anchorCtr="0">
            <a:spAutoFit/>
          </a:bodyPr>
          <a:lstStyle/>
          <a:p>
            <a:pPr lvl="0" indent="0" algn="ctr" rtl="0">
              <a:spcBef>
                <a:spcPts val="600"/>
              </a:spcBef>
              <a:spcAft>
                <a:spcPts val="600"/>
              </a:spcAft>
              <a:buNone/>
            </a:pPr>
            <a:r>
              <a:rPr lang="pt-BR" sz="3600" dirty="0">
                <a:solidFill>
                  <a:srgbClr val="9900FF"/>
                </a:solidFill>
                <a:latin typeface="Miriam Libre"/>
                <a:ea typeface="Miriam Libre"/>
                <a:cs typeface="Miriam Libre"/>
                <a:sym typeface="Miriam Libre"/>
              </a:rPr>
              <a:t>Obrigado!</a:t>
            </a:r>
            <a:endParaRPr sz="3600" dirty="0">
              <a:solidFill>
                <a:srgbClr val="9900FF"/>
              </a:solidFill>
              <a:latin typeface="Miriam Libre"/>
              <a:ea typeface="Miriam Libre"/>
              <a:cs typeface="Miriam Libre"/>
              <a:sym typeface="Miriam Libre"/>
            </a:endParaRPr>
          </a:p>
        </p:txBody>
      </p:sp>
      <p:sp>
        <p:nvSpPr>
          <p:cNvPr id="3" name="Google Shape;89;p16">
            <a:extLst>
              <a:ext uri="{FF2B5EF4-FFF2-40B4-BE49-F238E27FC236}">
                <a16:creationId xmlns:a16="http://schemas.microsoft.com/office/drawing/2014/main" id="{569C28F2-7963-3D9F-EE0A-7D124B24087A}"/>
              </a:ext>
            </a:extLst>
          </p:cNvPr>
          <p:cNvSpPr txBox="1"/>
          <p:nvPr/>
        </p:nvSpPr>
        <p:spPr>
          <a:xfrm>
            <a:off x="995144" y="1583412"/>
            <a:ext cx="3856002" cy="923299"/>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pt-BR" sz="2400" dirty="0">
                <a:solidFill>
                  <a:srgbClr val="0000FF"/>
                </a:solidFill>
                <a:latin typeface="Calibri" panose="020F0502020204030204" pitchFamily="34" charset="0"/>
                <a:ea typeface="Calibri" panose="020F0502020204030204" pitchFamily="34" charset="0"/>
                <a:cs typeface="Calibri" panose="020F0502020204030204" pitchFamily="34" charset="0"/>
                <a:sym typeface="Miriam Libre"/>
              </a:rPr>
              <a:t>Carlos Eduardo Xavier</a:t>
            </a:r>
          </a:p>
          <a:p>
            <a:pPr marL="457200" lvl="0" indent="0" algn="ctr" rtl="0">
              <a:spcBef>
                <a:spcPts val="0"/>
              </a:spcBef>
              <a:spcAft>
                <a:spcPts val="0"/>
              </a:spcAft>
              <a:buNone/>
            </a:pPr>
            <a:r>
              <a:rPr lang="pt-BR" sz="2400" dirty="0">
                <a:solidFill>
                  <a:srgbClr val="0000FF"/>
                </a:solidFill>
                <a:latin typeface="Calibri" panose="020F0502020204030204" pitchFamily="34" charset="0"/>
                <a:ea typeface="Calibri" panose="020F0502020204030204" pitchFamily="34" charset="0"/>
                <a:cs typeface="Calibri" panose="020F0502020204030204" pitchFamily="34" charset="0"/>
                <a:sym typeface="Miriam Libre"/>
              </a:rPr>
              <a:t>Presidente do COMSEFAZ</a:t>
            </a:r>
            <a:endParaRPr sz="2400" dirty="0">
              <a:solidFill>
                <a:srgbClr val="0000FF"/>
              </a:solidFill>
              <a:latin typeface="Calibri" panose="020F0502020204030204" pitchFamily="34" charset="0"/>
              <a:ea typeface="Calibri" panose="020F0502020204030204" pitchFamily="34" charset="0"/>
              <a:cs typeface="Calibri" panose="020F0502020204030204" pitchFamily="34" charset="0"/>
              <a:sym typeface="Miriam Libr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Cooperativismo entre</a:t>
            </a:r>
            <a:br>
              <a:rPr lang="pt-BR" sz="3600" b="1" dirty="0">
                <a:latin typeface="Montserrat"/>
                <a:ea typeface="Montserrat"/>
                <a:cs typeface="Montserrat"/>
                <a:sym typeface="Montserrat"/>
              </a:rPr>
            </a:br>
            <a:r>
              <a:rPr lang="pt-BR" sz="3600" b="1" dirty="0">
                <a:solidFill>
                  <a:srgbClr val="0000B7"/>
                </a:solidFill>
                <a:latin typeface="Montserrat"/>
                <a:ea typeface="Montserrat"/>
                <a:cs typeface="Montserrat"/>
                <a:sym typeface="Montserrat"/>
              </a:rPr>
              <a:t>os entes políticos</a:t>
            </a:r>
            <a:endParaRPr sz="3600" dirty="0"/>
          </a:p>
        </p:txBody>
      </p:sp>
      <p:grpSp>
        <p:nvGrpSpPr>
          <p:cNvPr id="4" name="Google Shape;260;p25">
            <a:extLst>
              <a:ext uri="{FF2B5EF4-FFF2-40B4-BE49-F238E27FC236}">
                <a16:creationId xmlns:a16="http://schemas.microsoft.com/office/drawing/2014/main" id="{46E59024-2B54-92B9-6EEB-9E0ED24379D4}"/>
              </a:ext>
            </a:extLst>
          </p:cNvPr>
          <p:cNvGrpSpPr/>
          <p:nvPr/>
        </p:nvGrpSpPr>
        <p:grpSpPr>
          <a:xfrm>
            <a:off x="765741" y="2502296"/>
            <a:ext cx="492138" cy="492138"/>
            <a:chOff x="105508" y="2930769"/>
            <a:chExt cx="890954" cy="890954"/>
          </a:xfrm>
        </p:grpSpPr>
        <p:sp>
          <p:nvSpPr>
            <p:cNvPr id="5" name="Google Shape;261;p25">
              <a:extLst>
                <a:ext uri="{FF2B5EF4-FFF2-40B4-BE49-F238E27FC236}">
                  <a16:creationId xmlns:a16="http://schemas.microsoft.com/office/drawing/2014/main" id="{F1500CBE-3BA5-70E1-4F46-F45455197B54}"/>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6" name="Google Shape;262;p25">
              <a:extLst>
                <a:ext uri="{FF2B5EF4-FFF2-40B4-BE49-F238E27FC236}">
                  <a16:creationId xmlns:a16="http://schemas.microsoft.com/office/drawing/2014/main" id="{49120FD9-3610-03AD-AD8C-7910D26B7371}"/>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7" name="Google Shape;263;p25">
            <a:extLst>
              <a:ext uri="{FF2B5EF4-FFF2-40B4-BE49-F238E27FC236}">
                <a16:creationId xmlns:a16="http://schemas.microsoft.com/office/drawing/2014/main" id="{D2560479-0AE7-BA82-61BB-346E10951577}"/>
              </a:ext>
            </a:extLst>
          </p:cNvPr>
          <p:cNvSpPr txBox="1"/>
          <p:nvPr/>
        </p:nvSpPr>
        <p:spPr>
          <a:xfrm>
            <a:off x="1423713" y="2384638"/>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Arrecadação;</a:t>
            </a:r>
            <a:endParaRPr sz="2600" dirty="0"/>
          </a:p>
        </p:txBody>
      </p:sp>
      <p:grpSp>
        <p:nvGrpSpPr>
          <p:cNvPr id="12" name="Google Shape;260;p25">
            <a:extLst>
              <a:ext uri="{FF2B5EF4-FFF2-40B4-BE49-F238E27FC236}">
                <a16:creationId xmlns:a16="http://schemas.microsoft.com/office/drawing/2014/main" id="{F737C321-3746-AC3D-F0AA-BB05652F6078}"/>
              </a:ext>
            </a:extLst>
          </p:cNvPr>
          <p:cNvGrpSpPr/>
          <p:nvPr/>
        </p:nvGrpSpPr>
        <p:grpSpPr>
          <a:xfrm>
            <a:off x="6579621" y="2502376"/>
            <a:ext cx="492138" cy="492138"/>
            <a:chOff x="105508" y="2930769"/>
            <a:chExt cx="890954" cy="890954"/>
          </a:xfrm>
        </p:grpSpPr>
        <p:sp>
          <p:nvSpPr>
            <p:cNvPr id="13" name="Google Shape;261;p25">
              <a:extLst>
                <a:ext uri="{FF2B5EF4-FFF2-40B4-BE49-F238E27FC236}">
                  <a16:creationId xmlns:a16="http://schemas.microsoft.com/office/drawing/2014/main" id="{F0BC4A07-ADDB-A2E6-9228-FAF17388CC40}"/>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4" name="Google Shape;262;p25">
              <a:extLst>
                <a:ext uri="{FF2B5EF4-FFF2-40B4-BE49-F238E27FC236}">
                  <a16:creationId xmlns:a16="http://schemas.microsoft.com/office/drawing/2014/main" id="{053ED765-EE22-F241-428F-E713DC9B7A8B}"/>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5" name="Google Shape;263;p25">
            <a:extLst>
              <a:ext uri="{FF2B5EF4-FFF2-40B4-BE49-F238E27FC236}">
                <a16:creationId xmlns:a16="http://schemas.microsoft.com/office/drawing/2014/main" id="{1324F486-7904-0125-7BC3-E79FEA17FCB3}"/>
              </a:ext>
            </a:extLst>
          </p:cNvPr>
          <p:cNvSpPr txBox="1"/>
          <p:nvPr/>
        </p:nvSpPr>
        <p:spPr>
          <a:xfrm>
            <a:off x="7237593" y="2384638"/>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Fiscalização;</a:t>
            </a:r>
            <a:endParaRPr sz="2600" dirty="0"/>
          </a:p>
        </p:txBody>
      </p:sp>
      <p:grpSp>
        <p:nvGrpSpPr>
          <p:cNvPr id="16" name="Google Shape;260;p25">
            <a:extLst>
              <a:ext uri="{FF2B5EF4-FFF2-40B4-BE49-F238E27FC236}">
                <a16:creationId xmlns:a16="http://schemas.microsoft.com/office/drawing/2014/main" id="{8258D69A-FEBB-63F7-DA66-BD51AE28CF27}"/>
              </a:ext>
            </a:extLst>
          </p:cNvPr>
          <p:cNvGrpSpPr/>
          <p:nvPr/>
        </p:nvGrpSpPr>
        <p:grpSpPr>
          <a:xfrm>
            <a:off x="765741" y="4348077"/>
            <a:ext cx="492138" cy="492138"/>
            <a:chOff x="105508" y="2930769"/>
            <a:chExt cx="890954" cy="890954"/>
          </a:xfrm>
        </p:grpSpPr>
        <p:sp>
          <p:nvSpPr>
            <p:cNvPr id="17" name="Google Shape;261;p25">
              <a:extLst>
                <a:ext uri="{FF2B5EF4-FFF2-40B4-BE49-F238E27FC236}">
                  <a16:creationId xmlns:a16="http://schemas.microsoft.com/office/drawing/2014/main" id="{7A0B3E3A-FC1B-E0AE-EB28-0E509071A76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8" name="Google Shape;262;p25">
              <a:extLst>
                <a:ext uri="{FF2B5EF4-FFF2-40B4-BE49-F238E27FC236}">
                  <a16:creationId xmlns:a16="http://schemas.microsoft.com/office/drawing/2014/main" id="{10630FFC-C842-0695-4715-E14FAA9A2F14}"/>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9" name="Google Shape;263;p25">
            <a:extLst>
              <a:ext uri="{FF2B5EF4-FFF2-40B4-BE49-F238E27FC236}">
                <a16:creationId xmlns:a16="http://schemas.microsoft.com/office/drawing/2014/main" id="{2967A1E0-7308-25FF-01C6-3362D5279B29}"/>
              </a:ext>
            </a:extLst>
          </p:cNvPr>
          <p:cNvSpPr txBox="1"/>
          <p:nvPr/>
        </p:nvSpPr>
        <p:spPr>
          <a:xfrm>
            <a:off x="1423712" y="4292311"/>
            <a:ext cx="925411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Tratamentos diferenciados e favorecidos;</a:t>
            </a:r>
            <a:endParaRPr sz="2600" dirty="0"/>
          </a:p>
        </p:txBody>
      </p:sp>
      <p:grpSp>
        <p:nvGrpSpPr>
          <p:cNvPr id="3" name="Google Shape;260;p25">
            <a:extLst>
              <a:ext uri="{FF2B5EF4-FFF2-40B4-BE49-F238E27FC236}">
                <a16:creationId xmlns:a16="http://schemas.microsoft.com/office/drawing/2014/main" id="{B9B854C7-9028-4803-EA91-F2561800F98F}"/>
              </a:ext>
            </a:extLst>
          </p:cNvPr>
          <p:cNvGrpSpPr/>
          <p:nvPr/>
        </p:nvGrpSpPr>
        <p:grpSpPr>
          <a:xfrm>
            <a:off x="765741" y="3430648"/>
            <a:ext cx="492138" cy="492138"/>
            <a:chOff x="105508" y="2930769"/>
            <a:chExt cx="890954" cy="890954"/>
          </a:xfrm>
        </p:grpSpPr>
        <p:sp>
          <p:nvSpPr>
            <p:cNvPr id="20" name="Google Shape;261;p25">
              <a:extLst>
                <a:ext uri="{FF2B5EF4-FFF2-40B4-BE49-F238E27FC236}">
                  <a16:creationId xmlns:a16="http://schemas.microsoft.com/office/drawing/2014/main" id="{82385345-2DB1-5B44-1ED0-44AB47E9CABE}"/>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1" name="Google Shape;262;p25">
              <a:extLst>
                <a:ext uri="{FF2B5EF4-FFF2-40B4-BE49-F238E27FC236}">
                  <a16:creationId xmlns:a16="http://schemas.microsoft.com/office/drawing/2014/main" id="{4B928F21-5EE3-D41A-C026-6417AE15EAEE}"/>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2" name="Google Shape;263;p25">
            <a:extLst>
              <a:ext uri="{FF2B5EF4-FFF2-40B4-BE49-F238E27FC236}">
                <a16:creationId xmlns:a16="http://schemas.microsoft.com/office/drawing/2014/main" id="{93D26404-4C24-FD92-D454-694F021E5C3D}"/>
              </a:ext>
            </a:extLst>
          </p:cNvPr>
          <p:cNvSpPr txBox="1"/>
          <p:nvPr/>
        </p:nvSpPr>
        <p:spPr>
          <a:xfrm>
            <a:off x="1423712" y="3312990"/>
            <a:ext cx="3781333"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Transição federativa;</a:t>
            </a:r>
            <a:endParaRPr sz="2600" dirty="0"/>
          </a:p>
        </p:txBody>
      </p:sp>
      <p:grpSp>
        <p:nvGrpSpPr>
          <p:cNvPr id="23" name="Google Shape;260;p25">
            <a:extLst>
              <a:ext uri="{FF2B5EF4-FFF2-40B4-BE49-F238E27FC236}">
                <a16:creationId xmlns:a16="http://schemas.microsoft.com/office/drawing/2014/main" id="{AC475CF1-2328-09F6-6C9E-D54445C6CB91}"/>
              </a:ext>
            </a:extLst>
          </p:cNvPr>
          <p:cNvGrpSpPr/>
          <p:nvPr/>
        </p:nvGrpSpPr>
        <p:grpSpPr>
          <a:xfrm>
            <a:off x="6579621" y="3430728"/>
            <a:ext cx="492138" cy="492138"/>
            <a:chOff x="105508" y="2930769"/>
            <a:chExt cx="890954" cy="890954"/>
          </a:xfrm>
        </p:grpSpPr>
        <p:sp>
          <p:nvSpPr>
            <p:cNvPr id="24" name="Google Shape;261;p25">
              <a:extLst>
                <a:ext uri="{FF2B5EF4-FFF2-40B4-BE49-F238E27FC236}">
                  <a16:creationId xmlns:a16="http://schemas.microsoft.com/office/drawing/2014/main" id="{113BE578-F2C0-752D-1C6E-101E671B279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5" name="Google Shape;262;p25">
              <a:extLst>
                <a:ext uri="{FF2B5EF4-FFF2-40B4-BE49-F238E27FC236}">
                  <a16:creationId xmlns:a16="http://schemas.microsoft.com/office/drawing/2014/main" id="{A29CEA57-12FE-E962-CAD4-7F7B1A0BD8CD}"/>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6" name="Google Shape;263;p25">
            <a:extLst>
              <a:ext uri="{FF2B5EF4-FFF2-40B4-BE49-F238E27FC236}">
                <a16:creationId xmlns:a16="http://schemas.microsoft.com/office/drawing/2014/main" id="{ED5CE6E2-E29F-4AC3-C8FC-B7CAFB5CDD34}"/>
              </a:ext>
            </a:extLst>
          </p:cNvPr>
          <p:cNvSpPr txBox="1"/>
          <p:nvPr/>
        </p:nvSpPr>
        <p:spPr>
          <a:xfrm>
            <a:off x="7237593" y="3312990"/>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Contencioso;</a:t>
            </a:r>
            <a:endParaRPr sz="2600" dirty="0"/>
          </a:p>
        </p:txBody>
      </p:sp>
      <p:grpSp>
        <p:nvGrpSpPr>
          <p:cNvPr id="27" name="Google Shape;260;p25">
            <a:extLst>
              <a:ext uri="{FF2B5EF4-FFF2-40B4-BE49-F238E27FC236}">
                <a16:creationId xmlns:a16="http://schemas.microsoft.com/office/drawing/2014/main" id="{B569A4D8-5FD6-650D-4934-7AD3820F234A}"/>
              </a:ext>
            </a:extLst>
          </p:cNvPr>
          <p:cNvGrpSpPr/>
          <p:nvPr/>
        </p:nvGrpSpPr>
        <p:grpSpPr>
          <a:xfrm>
            <a:off x="765741" y="5423158"/>
            <a:ext cx="492138" cy="492138"/>
            <a:chOff x="105508" y="2930769"/>
            <a:chExt cx="890954" cy="890954"/>
          </a:xfrm>
        </p:grpSpPr>
        <p:sp>
          <p:nvSpPr>
            <p:cNvPr id="28" name="Google Shape;261;p25">
              <a:extLst>
                <a:ext uri="{FF2B5EF4-FFF2-40B4-BE49-F238E27FC236}">
                  <a16:creationId xmlns:a16="http://schemas.microsoft.com/office/drawing/2014/main" id="{471BE095-978C-F1E6-E067-DBAF7479074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9" name="Google Shape;262;p25">
              <a:extLst>
                <a:ext uri="{FF2B5EF4-FFF2-40B4-BE49-F238E27FC236}">
                  <a16:creationId xmlns:a16="http://schemas.microsoft.com/office/drawing/2014/main" id="{36F859CD-92E4-9A3C-7824-2A41447ECAB7}"/>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30" name="Google Shape;263;p25">
            <a:extLst>
              <a:ext uri="{FF2B5EF4-FFF2-40B4-BE49-F238E27FC236}">
                <a16:creationId xmlns:a16="http://schemas.microsoft.com/office/drawing/2014/main" id="{2E061ACB-28FB-34E2-AC91-929695E6596C}"/>
              </a:ext>
            </a:extLst>
          </p:cNvPr>
          <p:cNvSpPr txBox="1"/>
          <p:nvPr/>
        </p:nvSpPr>
        <p:spPr>
          <a:xfrm>
            <a:off x="1423712" y="5367392"/>
            <a:ext cx="925411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Transição para os novos tributos;</a:t>
            </a:r>
            <a:endParaRPr sz="2600" dirty="0"/>
          </a:p>
        </p:txBody>
      </p:sp>
      <p:pic>
        <p:nvPicPr>
          <p:cNvPr id="31" name="Imagem 30">
            <a:extLst>
              <a:ext uri="{FF2B5EF4-FFF2-40B4-BE49-F238E27FC236}">
                <a16:creationId xmlns:a16="http://schemas.microsoft.com/office/drawing/2014/main" id="{627F55AB-F238-3934-AB1B-3439D70BCAAC}"/>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10519112" y="-4314"/>
            <a:ext cx="1672888" cy="1853345"/>
          </a:xfrm>
          <a:prstGeom prst="rect">
            <a:avLst/>
          </a:prstGeom>
        </p:spPr>
      </p:pic>
    </p:spTree>
    <p:extLst>
      <p:ext uri="{BB962C8B-B14F-4D97-AF65-F5344CB8AC3E}">
        <p14:creationId xmlns:p14="http://schemas.microsoft.com/office/powerpoint/2010/main" val="9343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Cooperativismo entre</a:t>
            </a:r>
            <a:br>
              <a:rPr lang="pt-BR" sz="3600" b="1" dirty="0">
                <a:latin typeface="Montserrat"/>
                <a:ea typeface="Montserrat"/>
                <a:cs typeface="Montserrat"/>
                <a:sym typeface="Montserrat"/>
              </a:rPr>
            </a:br>
            <a:r>
              <a:rPr lang="pt-BR" sz="3600" b="1" dirty="0">
                <a:solidFill>
                  <a:srgbClr val="0000B7"/>
                </a:solidFill>
                <a:latin typeface="Montserrat"/>
                <a:ea typeface="Montserrat"/>
                <a:cs typeface="Montserrat"/>
                <a:sym typeface="Montserrat"/>
              </a:rPr>
              <a:t>os entes políticos</a:t>
            </a:r>
            <a:endParaRPr sz="3600" dirty="0"/>
          </a:p>
        </p:txBody>
      </p:sp>
      <p:grpSp>
        <p:nvGrpSpPr>
          <p:cNvPr id="4" name="Google Shape;260;p25">
            <a:extLst>
              <a:ext uri="{FF2B5EF4-FFF2-40B4-BE49-F238E27FC236}">
                <a16:creationId xmlns:a16="http://schemas.microsoft.com/office/drawing/2014/main" id="{46E59024-2B54-92B9-6EEB-9E0ED24379D4}"/>
              </a:ext>
            </a:extLst>
          </p:cNvPr>
          <p:cNvGrpSpPr/>
          <p:nvPr/>
        </p:nvGrpSpPr>
        <p:grpSpPr>
          <a:xfrm>
            <a:off x="765741" y="2502296"/>
            <a:ext cx="492138" cy="492138"/>
            <a:chOff x="105508" y="2930769"/>
            <a:chExt cx="890954" cy="890954"/>
          </a:xfrm>
        </p:grpSpPr>
        <p:sp>
          <p:nvSpPr>
            <p:cNvPr id="5" name="Google Shape;261;p25">
              <a:extLst>
                <a:ext uri="{FF2B5EF4-FFF2-40B4-BE49-F238E27FC236}">
                  <a16:creationId xmlns:a16="http://schemas.microsoft.com/office/drawing/2014/main" id="{F1500CBE-3BA5-70E1-4F46-F45455197B54}"/>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6" name="Google Shape;262;p25">
              <a:extLst>
                <a:ext uri="{FF2B5EF4-FFF2-40B4-BE49-F238E27FC236}">
                  <a16:creationId xmlns:a16="http://schemas.microsoft.com/office/drawing/2014/main" id="{49120FD9-3610-03AD-AD8C-7910D26B7371}"/>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7" name="Google Shape;263;p25">
            <a:extLst>
              <a:ext uri="{FF2B5EF4-FFF2-40B4-BE49-F238E27FC236}">
                <a16:creationId xmlns:a16="http://schemas.microsoft.com/office/drawing/2014/main" id="{D2560479-0AE7-BA82-61BB-346E10951577}"/>
              </a:ext>
            </a:extLst>
          </p:cNvPr>
          <p:cNvSpPr txBox="1"/>
          <p:nvPr/>
        </p:nvSpPr>
        <p:spPr>
          <a:xfrm>
            <a:off x="1423713" y="2384638"/>
            <a:ext cx="3993861"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Imposto Seletivo;</a:t>
            </a:r>
            <a:endParaRPr sz="2600" dirty="0"/>
          </a:p>
        </p:txBody>
      </p:sp>
      <p:grpSp>
        <p:nvGrpSpPr>
          <p:cNvPr id="12" name="Google Shape;260;p25">
            <a:extLst>
              <a:ext uri="{FF2B5EF4-FFF2-40B4-BE49-F238E27FC236}">
                <a16:creationId xmlns:a16="http://schemas.microsoft.com/office/drawing/2014/main" id="{F737C321-3746-AC3D-F0AA-BB05652F6078}"/>
              </a:ext>
            </a:extLst>
          </p:cNvPr>
          <p:cNvGrpSpPr/>
          <p:nvPr/>
        </p:nvGrpSpPr>
        <p:grpSpPr>
          <a:xfrm>
            <a:off x="6579621" y="2502376"/>
            <a:ext cx="492138" cy="492138"/>
            <a:chOff x="105508" y="2930769"/>
            <a:chExt cx="890954" cy="890954"/>
          </a:xfrm>
        </p:grpSpPr>
        <p:sp>
          <p:nvSpPr>
            <p:cNvPr id="13" name="Google Shape;261;p25">
              <a:extLst>
                <a:ext uri="{FF2B5EF4-FFF2-40B4-BE49-F238E27FC236}">
                  <a16:creationId xmlns:a16="http://schemas.microsoft.com/office/drawing/2014/main" id="{F0BC4A07-ADDB-A2E6-9228-FAF17388CC40}"/>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4" name="Google Shape;262;p25">
              <a:extLst>
                <a:ext uri="{FF2B5EF4-FFF2-40B4-BE49-F238E27FC236}">
                  <a16:creationId xmlns:a16="http://schemas.microsoft.com/office/drawing/2014/main" id="{053ED765-EE22-F241-428F-E713DC9B7A8B}"/>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5" name="Google Shape;263;p25">
            <a:extLst>
              <a:ext uri="{FF2B5EF4-FFF2-40B4-BE49-F238E27FC236}">
                <a16:creationId xmlns:a16="http://schemas.microsoft.com/office/drawing/2014/main" id="{1324F486-7904-0125-7BC3-E79FEA17FCB3}"/>
              </a:ext>
            </a:extLst>
          </p:cNvPr>
          <p:cNvSpPr txBox="1"/>
          <p:nvPr/>
        </p:nvSpPr>
        <p:spPr>
          <a:xfrm>
            <a:off x="7237593" y="2384638"/>
            <a:ext cx="283859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ZFM e ALC;</a:t>
            </a:r>
            <a:endParaRPr sz="2600" dirty="0"/>
          </a:p>
        </p:txBody>
      </p:sp>
      <p:grpSp>
        <p:nvGrpSpPr>
          <p:cNvPr id="16" name="Google Shape;260;p25">
            <a:extLst>
              <a:ext uri="{FF2B5EF4-FFF2-40B4-BE49-F238E27FC236}">
                <a16:creationId xmlns:a16="http://schemas.microsoft.com/office/drawing/2014/main" id="{8258D69A-FEBB-63F7-DA66-BD51AE28CF27}"/>
              </a:ext>
            </a:extLst>
          </p:cNvPr>
          <p:cNvGrpSpPr/>
          <p:nvPr/>
        </p:nvGrpSpPr>
        <p:grpSpPr>
          <a:xfrm>
            <a:off x="765741" y="4348077"/>
            <a:ext cx="492138" cy="492138"/>
            <a:chOff x="105508" y="2930769"/>
            <a:chExt cx="890954" cy="890954"/>
          </a:xfrm>
        </p:grpSpPr>
        <p:sp>
          <p:nvSpPr>
            <p:cNvPr id="17" name="Google Shape;261;p25">
              <a:extLst>
                <a:ext uri="{FF2B5EF4-FFF2-40B4-BE49-F238E27FC236}">
                  <a16:creationId xmlns:a16="http://schemas.microsoft.com/office/drawing/2014/main" id="{7A0B3E3A-FC1B-E0AE-EB28-0E509071A76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8" name="Google Shape;262;p25">
              <a:extLst>
                <a:ext uri="{FF2B5EF4-FFF2-40B4-BE49-F238E27FC236}">
                  <a16:creationId xmlns:a16="http://schemas.microsoft.com/office/drawing/2014/main" id="{10630FFC-C842-0695-4715-E14FAA9A2F14}"/>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19" name="Google Shape;263;p25">
            <a:extLst>
              <a:ext uri="{FF2B5EF4-FFF2-40B4-BE49-F238E27FC236}">
                <a16:creationId xmlns:a16="http://schemas.microsoft.com/office/drawing/2014/main" id="{2967A1E0-7308-25FF-01C6-3362D5279B29}"/>
              </a:ext>
            </a:extLst>
          </p:cNvPr>
          <p:cNvSpPr txBox="1"/>
          <p:nvPr/>
        </p:nvSpPr>
        <p:spPr>
          <a:xfrm>
            <a:off x="1423712" y="4292311"/>
            <a:ext cx="9254119"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Integração entre CBS e IBS;</a:t>
            </a:r>
            <a:endParaRPr sz="2600" dirty="0"/>
          </a:p>
        </p:txBody>
      </p:sp>
      <p:grpSp>
        <p:nvGrpSpPr>
          <p:cNvPr id="3" name="Google Shape;260;p25">
            <a:extLst>
              <a:ext uri="{FF2B5EF4-FFF2-40B4-BE49-F238E27FC236}">
                <a16:creationId xmlns:a16="http://schemas.microsoft.com/office/drawing/2014/main" id="{B9B854C7-9028-4803-EA91-F2561800F98F}"/>
              </a:ext>
            </a:extLst>
          </p:cNvPr>
          <p:cNvGrpSpPr/>
          <p:nvPr/>
        </p:nvGrpSpPr>
        <p:grpSpPr>
          <a:xfrm>
            <a:off x="765741" y="3430648"/>
            <a:ext cx="492138" cy="492138"/>
            <a:chOff x="105508" y="2930769"/>
            <a:chExt cx="890954" cy="890954"/>
          </a:xfrm>
        </p:grpSpPr>
        <p:sp>
          <p:nvSpPr>
            <p:cNvPr id="20" name="Google Shape;261;p25">
              <a:extLst>
                <a:ext uri="{FF2B5EF4-FFF2-40B4-BE49-F238E27FC236}">
                  <a16:creationId xmlns:a16="http://schemas.microsoft.com/office/drawing/2014/main" id="{82385345-2DB1-5B44-1ED0-44AB47E9CABE}"/>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1" name="Google Shape;262;p25">
              <a:extLst>
                <a:ext uri="{FF2B5EF4-FFF2-40B4-BE49-F238E27FC236}">
                  <a16:creationId xmlns:a16="http://schemas.microsoft.com/office/drawing/2014/main" id="{4B928F21-5EE3-D41A-C026-6417AE15EAEE}"/>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2" name="Google Shape;263;p25">
            <a:extLst>
              <a:ext uri="{FF2B5EF4-FFF2-40B4-BE49-F238E27FC236}">
                <a16:creationId xmlns:a16="http://schemas.microsoft.com/office/drawing/2014/main" id="{93D26404-4C24-FD92-D454-694F021E5C3D}"/>
              </a:ext>
            </a:extLst>
          </p:cNvPr>
          <p:cNvSpPr txBox="1"/>
          <p:nvPr/>
        </p:nvSpPr>
        <p:spPr>
          <a:xfrm>
            <a:off x="1423712" y="3312990"/>
            <a:ext cx="8929656" cy="727451"/>
          </a:xfrm>
          <a:prstGeom prst="rect">
            <a:avLst/>
          </a:prstGeom>
          <a:noFill/>
          <a:ln>
            <a:noFill/>
          </a:ln>
        </p:spPr>
        <p:txBody>
          <a:bodyPr spcFirstLastPara="1" wrap="square" lIns="91425" tIns="45700" rIns="91425" bIns="45700" anchor="t" anchorCtr="0">
            <a:normAutofit/>
          </a:bodyPr>
          <a:lstStyle/>
          <a:p>
            <a:pPr marL="0" marR="0" lvl="0" indent="0" algn="just" rtl="0">
              <a:lnSpc>
                <a:spcPct val="145833"/>
              </a:lnSpc>
              <a:spcBef>
                <a:spcPts val="0"/>
              </a:spcBef>
              <a:spcAft>
                <a:spcPts val="0"/>
              </a:spcAft>
              <a:buClr>
                <a:schemeClr val="dk1"/>
              </a:buClr>
              <a:buSzPts val="2400"/>
              <a:buFont typeface="Arial"/>
              <a:buNone/>
            </a:pPr>
            <a:r>
              <a:rPr lang="pt-BR" sz="2600" b="0" i="0" u="none" strike="noStrike" cap="none" dirty="0">
                <a:solidFill>
                  <a:schemeClr val="dk1"/>
                </a:solidFill>
                <a:latin typeface="Montserrat"/>
                <a:ea typeface="Montserrat"/>
                <a:cs typeface="Montserrat"/>
                <a:sym typeface="Montserrat"/>
              </a:rPr>
              <a:t>Modelo operacional (inclusive </a:t>
            </a:r>
            <a:r>
              <a:rPr lang="pt-BR" sz="2600" b="0" i="1" u="none" strike="noStrike" cap="none" dirty="0">
                <a:solidFill>
                  <a:schemeClr val="dk1"/>
                </a:solidFill>
                <a:latin typeface="Montserrat"/>
                <a:ea typeface="Montserrat"/>
                <a:cs typeface="Montserrat"/>
                <a:sym typeface="Montserrat"/>
              </a:rPr>
              <a:t>split </a:t>
            </a:r>
            <a:r>
              <a:rPr lang="pt-BR" sz="2600" b="0" i="1" u="none" strike="noStrike" cap="none" dirty="0" err="1">
                <a:solidFill>
                  <a:schemeClr val="dk1"/>
                </a:solidFill>
                <a:latin typeface="Montserrat"/>
                <a:ea typeface="Montserrat"/>
                <a:cs typeface="Montserrat"/>
                <a:sym typeface="Montserrat"/>
              </a:rPr>
              <a:t>payment</a:t>
            </a:r>
            <a:r>
              <a:rPr lang="pt-BR" sz="2600" b="0" i="0" u="none" strike="noStrike" cap="none" dirty="0">
                <a:solidFill>
                  <a:schemeClr val="dk1"/>
                </a:solidFill>
                <a:latin typeface="Montserrat"/>
                <a:ea typeface="Montserrat"/>
                <a:cs typeface="Montserrat"/>
                <a:sym typeface="Montserrat"/>
              </a:rPr>
              <a:t>);</a:t>
            </a:r>
            <a:endParaRPr sz="2600" dirty="0"/>
          </a:p>
        </p:txBody>
      </p:sp>
      <p:grpSp>
        <p:nvGrpSpPr>
          <p:cNvPr id="27" name="Google Shape;260;p25">
            <a:extLst>
              <a:ext uri="{FF2B5EF4-FFF2-40B4-BE49-F238E27FC236}">
                <a16:creationId xmlns:a16="http://schemas.microsoft.com/office/drawing/2014/main" id="{B569A4D8-5FD6-650D-4934-7AD3820F234A}"/>
              </a:ext>
            </a:extLst>
          </p:cNvPr>
          <p:cNvGrpSpPr/>
          <p:nvPr/>
        </p:nvGrpSpPr>
        <p:grpSpPr>
          <a:xfrm>
            <a:off x="765741" y="5423158"/>
            <a:ext cx="492138" cy="492138"/>
            <a:chOff x="105508" y="2930769"/>
            <a:chExt cx="890954" cy="890954"/>
          </a:xfrm>
        </p:grpSpPr>
        <p:sp>
          <p:nvSpPr>
            <p:cNvPr id="28" name="Google Shape;261;p25">
              <a:extLst>
                <a:ext uri="{FF2B5EF4-FFF2-40B4-BE49-F238E27FC236}">
                  <a16:creationId xmlns:a16="http://schemas.microsoft.com/office/drawing/2014/main" id="{471BE095-978C-F1E6-E067-DBAF74790741}"/>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9" name="Google Shape;262;p25">
              <a:extLst>
                <a:ext uri="{FF2B5EF4-FFF2-40B4-BE49-F238E27FC236}">
                  <a16:creationId xmlns:a16="http://schemas.microsoft.com/office/drawing/2014/main" id="{36F859CD-92E4-9A3C-7824-2A41447ECAB7}"/>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30" name="Google Shape;263;p25">
            <a:extLst>
              <a:ext uri="{FF2B5EF4-FFF2-40B4-BE49-F238E27FC236}">
                <a16:creationId xmlns:a16="http://schemas.microsoft.com/office/drawing/2014/main" id="{2E061ACB-28FB-34E2-AC91-929695E6596C}"/>
              </a:ext>
            </a:extLst>
          </p:cNvPr>
          <p:cNvSpPr txBox="1"/>
          <p:nvPr/>
        </p:nvSpPr>
        <p:spPr>
          <a:xfrm>
            <a:off x="1423712" y="5367392"/>
            <a:ext cx="10768288" cy="727451"/>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145833"/>
              </a:lnSpc>
              <a:spcBef>
                <a:spcPts val="0"/>
              </a:spcBef>
              <a:spcAft>
                <a:spcPts val="0"/>
              </a:spcAft>
              <a:buClr>
                <a:schemeClr val="dk1"/>
              </a:buClr>
              <a:buSzPts val="2400"/>
              <a:buFont typeface="Arial"/>
              <a:buNone/>
            </a:pPr>
            <a:r>
              <a:rPr lang="pt-BR" sz="2600" dirty="0">
                <a:solidFill>
                  <a:schemeClr val="dk1"/>
                </a:solidFill>
                <a:latin typeface="Montserrat"/>
                <a:ea typeface="Montserrat"/>
                <a:cs typeface="Montserrat"/>
                <a:sym typeface="Montserrat"/>
              </a:rPr>
              <a:t>Ressarcimento dos saldos credores acumulados dos tributos atuais.</a:t>
            </a:r>
            <a:endParaRPr sz="2600" dirty="0"/>
          </a:p>
        </p:txBody>
      </p:sp>
      <p:pic>
        <p:nvPicPr>
          <p:cNvPr id="2" name="Imagem 1">
            <a:extLst>
              <a:ext uri="{FF2B5EF4-FFF2-40B4-BE49-F238E27FC236}">
                <a16:creationId xmlns:a16="http://schemas.microsoft.com/office/drawing/2014/main" id="{2D6F834C-016B-2AD9-464D-FF008AB4D0EC}"/>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10519112" y="-4314"/>
            <a:ext cx="1672888" cy="1853345"/>
          </a:xfrm>
          <a:prstGeom prst="rect">
            <a:avLst/>
          </a:prstGeom>
        </p:spPr>
      </p:pic>
    </p:spTree>
    <p:extLst>
      <p:ext uri="{BB962C8B-B14F-4D97-AF65-F5344CB8AC3E}">
        <p14:creationId xmlns:p14="http://schemas.microsoft.com/office/powerpoint/2010/main" val="127052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solidFill>
                  <a:srgbClr val="0000B7"/>
                </a:solidFill>
                <a:latin typeface="Montserrat"/>
                <a:sym typeface="Montserrat"/>
              </a:rPr>
              <a:t>Prazos RT</a:t>
            </a:r>
          </a:p>
        </p:txBody>
      </p:sp>
      <p:sp>
        <p:nvSpPr>
          <p:cNvPr id="34" name="Google Shape;183;p19">
            <a:extLst>
              <a:ext uri="{FF2B5EF4-FFF2-40B4-BE49-F238E27FC236}">
                <a16:creationId xmlns:a16="http://schemas.microsoft.com/office/drawing/2014/main" id="{B8A5C3C1-7BCF-28DE-BEA0-DC19A6ED3C08}"/>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sp>
        <p:nvSpPr>
          <p:cNvPr id="39" name="CaixaDeTexto 38">
            <a:extLst>
              <a:ext uri="{FF2B5EF4-FFF2-40B4-BE49-F238E27FC236}">
                <a16:creationId xmlns:a16="http://schemas.microsoft.com/office/drawing/2014/main" id="{9032B838-C9B8-0253-F4DF-AD387844B2C0}"/>
              </a:ext>
            </a:extLst>
          </p:cNvPr>
          <p:cNvSpPr txBox="1"/>
          <p:nvPr/>
        </p:nvSpPr>
        <p:spPr>
          <a:xfrm>
            <a:off x="547635" y="2281756"/>
            <a:ext cx="11096729" cy="4108561"/>
          </a:xfrm>
          <a:prstGeom prst="rect">
            <a:avLst/>
          </a:prstGeom>
          <a:noFill/>
        </p:spPr>
        <p:txBody>
          <a:bodyPr wrap="square">
            <a:spAutoFit/>
          </a:bodyPr>
          <a:lstStyle/>
          <a:p>
            <a:pPr algn="just">
              <a:lnSpc>
                <a:spcPts val="3500"/>
              </a:lnSpc>
              <a:spcAft>
                <a:spcPts val="1200"/>
              </a:spcAft>
            </a:pPr>
            <a:r>
              <a:rPr lang="pt-BR" sz="2400" b="1" i="0" u="none" strike="noStrike" baseline="0" dirty="0">
                <a:solidFill>
                  <a:srgbClr val="000000"/>
                </a:solidFill>
                <a:latin typeface="Montserrat" panose="00000500000000000000" pitchFamily="2" charset="0"/>
              </a:rPr>
              <a:t>Art. 18. </a:t>
            </a:r>
            <a:r>
              <a:rPr lang="pt-BR" sz="2400" b="0" i="0" u="none" strike="noStrike" baseline="0" dirty="0">
                <a:solidFill>
                  <a:srgbClr val="000000"/>
                </a:solidFill>
                <a:latin typeface="Montserrat" panose="00000500000000000000" pitchFamily="2" charset="0"/>
              </a:rPr>
              <a:t>O Poder Executivo deverá encaminhar ao Congresso Nacional: </a:t>
            </a:r>
          </a:p>
          <a:p>
            <a:pPr algn="just">
              <a:lnSpc>
                <a:spcPts val="3500"/>
              </a:lnSpc>
              <a:spcAft>
                <a:spcPts val="1200"/>
              </a:spcAft>
            </a:pPr>
            <a:r>
              <a:rPr lang="pt-BR" sz="2400" b="0" i="0" u="none" strike="noStrike" baseline="0" dirty="0">
                <a:solidFill>
                  <a:srgbClr val="000000"/>
                </a:solidFill>
                <a:latin typeface="Montserrat" panose="00000500000000000000" pitchFamily="2" charset="0"/>
              </a:rPr>
              <a:t>I – em até </a:t>
            </a:r>
            <a:r>
              <a:rPr lang="pt-BR" sz="2400" b="0" i="0" u="none" strike="noStrike" baseline="0" dirty="0">
                <a:solidFill>
                  <a:srgbClr val="000000"/>
                </a:solidFill>
                <a:highlight>
                  <a:srgbClr val="FFFF00"/>
                </a:highlight>
                <a:latin typeface="Montserrat" panose="00000500000000000000" pitchFamily="2" charset="0"/>
              </a:rPr>
              <a:t>90 dias</a:t>
            </a:r>
            <a:r>
              <a:rPr lang="pt-BR" sz="2400" b="0" i="0" u="none" strike="noStrike" baseline="0" dirty="0">
                <a:solidFill>
                  <a:srgbClr val="000000"/>
                </a:solidFill>
                <a:latin typeface="Montserrat" panose="00000500000000000000" pitchFamily="2" charset="0"/>
              </a:rPr>
              <a:t> após a promulgação desta EC, projeto de lei que reforme a </a:t>
            </a:r>
            <a:r>
              <a:rPr lang="pt-BR" sz="2400" b="1" i="0" u="none" strike="noStrike" baseline="0" dirty="0">
                <a:solidFill>
                  <a:srgbClr val="FF0000"/>
                </a:solidFill>
                <a:latin typeface="Montserrat" panose="00000500000000000000" pitchFamily="2" charset="0"/>
              </a:rPr>
              <a:t>tributação da renda</a:t>
            </a:r>
            <a:r>
              <a:rPr lang="pt-BR" sz="2400" b="0" i="0" u="none" strike="noStrike" baseline="0" dirty="0">
                <a:solidFill>
                  <a:srgbClr val="000000"/>
                </a:solidFill>
                <a:latin typeface="Montserrat" panose="00000500000000000000" pitchFamily="2" charset="0"/>
              </a:rPr>
              <a:t>, acompanhado das correspondentes estimativas e estudos de impactos orçamentários e financeiros; </a:t>
            </a:r>
          </a:p>
          <a:p>
            <a:pPr algn="just">
              <a:lnSpc>
                <a:spcPts val="3500"/>
              </a:lnSpc>
              <a:spcAft>
                <a:spcPts val="1200"/>
              </a:spcAft>
            </a:pPr>
            <a:r>
              <a:rPr lang="pt-BR" sz="2400" b="0" i="0" u="none" strike="noStrike" baseline="0" dirty="0">
                <a:solidFill>
                  <a:srgbClr val="000000"/>
                </a:solidFill>
                <a:latin typeface="Montserrat" panose="00000500000000000000" pitchFamily="2" charset="0"/>
              </a:rPr>
              <a:t>II – em até </a:t>
            </a:r>
            <a:r>
              <a:rPr lang="pt-BR" sz="2400" b="0" i="0" u="none" strike="noStrike" baseline="0" dirty="0">
                <a:solidFill>
                  <a:srgbClr val="000000"/>
                </a:solidFill>
                <a:highlight>
                  <a:srgbClr val="FFFF00"/>
                </a:highlight>
                <a:latin typeface="Montserrat" panose="00000500000000000000" pitchFamily="2" charset="0"/>
              </a:rPr>
              <a:t>180 dias</a:t>
            </a:r>
            <a:r>
              <a:rPr lang="pt-BR" sz="2400" b="0" i="0" u="none" strike="noStrike" baseline="0" dirty="0">
                <a:solidFill>
                  <a:srgbClr val="000000"/>
                </a:solidFill>
                <a:latin typeface="Montserrat" panose="00000500000000000000" pitchFamily="2" charset="0"/>
              </a:rPr>
              <a:t> após a promulgação desta EC, os </a:t>
            </a:r>
            <a:r>
              <a:rPr lang="pt-BR" sz="2400" b="1" i="0" u="none" strike="noStrike" baseline="0" dirty="0">
                <a:solidFill>
                  <a:srgbClr val="006600"/>
                </a:solidFill>
                <a:latin typeface="Montserrat" panose="00000500000000000000" pitchFamily="2" charset="0"/>
              </a:rPr>
              <a:t>projetos de lei</a:t>
            </a:r>
            <a:r>
              <a:rPr lang="pt-BR" sz="2400" b="0" i="0" u="none" strike="noStrike" baseline="0" dirty="0">
                <a:solidFill>
                  <a:srgbClr val="000000"/>
                </a:solidFill>
                <a:latin typeface="Montserrat" panose="00000500000000000000" pitchFamily="2" charset="0"/>
              </a:rPr>
              <a:t> referidos nesta EC; </a:t>
            </a:r>
          </a:p>
          <a:p>
            <a:pPr algn="just">
              <a:lnSpc>
                <a:spcPts val="3500"/>
              </a:lnSpc>
              <a:spcAft>
                <a:spcPts val="1200"/>
              </a:spcAft>
            </a:pPr>
            <a:r>
              <a:rPr lang="pt-BR" sz="2400" b="0" i="0" u="none" strike="noStrike" baseline="0" dirty="0">
                <a:solidFill>
                  <a:srgbClr val="000000"/>
                </a:solidFill>
                <a:latin typeface="Montserrat" panose="00000500000000000000" pitchFamily="2" charset="0"/>
              </a:rPr>
              <a:t>III – em até </a:t>
            </a:r>
            <a:r>
              <a:rPr lang="pt-BR" sz="2400" b="0" i="0" u="none" strike="noStrike" baseline="0" dirty="0">
                <a:solidFill>
                  <a:srgbClr val="000000"/>
                </a:solidFill>
                <a:highlight>
                  <a:srgbClr val="FFFF00"/>
                </a:highlight>
                <a:latin typeface="Montserrat" panose="00000500000000000000" pitchFamily="2" charset="0"/>
              </a:rPr>
              <a:t>90 dias</a:t>
            </a:r>
            <a:r>
              <a:rPr lang="pt-BR" sz="2400" b="0" i="0" u="none" strike="noStrike" baseline="0" dirty="0">
                <a:solidFill>
                  <a:srgbClr val="000000"/>
                </a:solidFill>
                <a:latin typeface="Montserrat" panose="00000500000000000000" pitchFamily="2" charset="0"/>
              </a:rPr>
              <a:t> após a promulgação desta EC, projeto de lei que reforme a </a:t>
            </a:r>
            <a:r>
              <a:rPr lang="pt-BR" sz="2400" b="1" i="0" u="none" strike="noStrike" baseline="0" dirty="0">
                <a:solidFill>
                  <a:srgbClr val="FF0000"/>
                </a:solidFill>
                <a:latin typeface="Montserrat" panose="00000500000000000000" pitchFamily="2" charset="0"/>
              </a:rPr>
              <a:t>tributação da folha de salários</a:t>
            </a:r>
            <a:r>
              <a:rPr lang="pt-BR" sz="2400" b="0" i="0" u="none" strike="noStrike" baseline="0" dirty="0">
                <a:solidFill>
                  <a:srgbClr val="000000"/>
                </a:solidFill>
                <a:latin typeface="Montserrat" panose="00000500000000000000" pitchFamily="2" charset="0"/>
              </a:rPr>
              <a:t>. </a:t>
            </a:r>
            <a:endParaRPr lang="pt-BR" sz="2400" dirty="0">
              <a:latin typeface="Montserrat" panose="00000500000000000000" pitchFamily="2" charset="0"/>
            </a:endParaRPr>
          </a:p>
        </p:txBody>
      </p:sp>
      <p:pic>
        <p:nvPicPr>
          <p:cNvPr id="40" name="Imagem 39">
            <a:extLst>
              <a:ext uri="{FF2B5EF4-FFF2-40B4-BE49-F238E27FC236}">
                <a16:creationId xmlns:a16="http://schemas.microsoft.com/office/drawing/2014/main" id="{BFDEBA4B-60D4-F06B-B475-B92F0BE6B012}"/>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6959767" y="46006"/>
            <a:ext cx="1672888" cy="1853345"/>
          </a:xfrm>
          <a:prstGeom prst="rect">
            <a:avLst/>
          </a:prstGeom>
        </p:spPr>
      </p:pic>
    </p:spTree>
    <p:extLst>
      <p:ext uri="{BB962C8B-B14F-4D97-AF65-F5344CB8AC3E}">
        <p14:creationId xmlns:p14="http://schemas.microsoft.com/office/powerpoint/2010/main" val="284950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Modelagem geral dos</a:t>
            </a:r>
            <a:br>
              <a:rPr lang="pt-BR" sz="3600" b="1" dirty="0">
                <a:latin typeface="Montserrat"/>
                <a:ea typeface="Montserrat"/>
                <a:cs typeface="Montserrat"/>
                <a:sym typeface="Montserrat"/>
              </a:rPr>
            </a:br>
            <a:r>
              <a:rPr lang="pt-BR" sz="3600" b="1" dirty="0">
                <a:solidFill>
                  <a:srgbClr val="0000B7"/>
                </a:solidFill>
                <a:latin typeface="Montserrat"/>
                <a:sym typeface="Montserrat"/>
              </a:rPr>
              <a:t>novos tributos </a:t>
            </a:r>
          </a:p>
        </p:txBody>
      </p:sp>
      <p:sp>
        <p:nvSpPr>
          <p:cNvPr id="34" name="Google Shape;183;p19">
            <a:extLst>
              <a:ext uri="{FF2B5EF4-FFF2-40B4-BE49-F238E27FC236}">
                <a16:creationId xmlns:a16="http://schemas.microsoft.com/office/drawing/2014/main" id="{B8A5C3C1-7BCF-28DE-BEA0-DC19A6ED3C08}"/>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sp>
        <p:nvSpPr>
          <p:cNvPr id="35" name="Google Shape;263;p25">
            <a:extLst>
              <a:ext uri="{FF2B5EF4-FFF2-40B4-BE49-F238E27FC236}">
                <a16:creationId xmlns:a16="http://schemas.microsoft.com/office/drawing/2014/main" id="{DA3DD5C8-201D-6D43-27CD-3C210274D4E5}"/>
              </a:ext>
            </a:extLst>
          </p:cNvPr>
          <p:cNvSpPr txBox="1"/>
          <p:nvPr/>
        </p:nvSpPr>
        <p:spPr>
          <a:xfrm>
            <a:off x="815490" y="2757568"/>
            <a:ext cx="10561020" cy="3269604"/>
          </a:xfrm>
          <a:prstGeom prst="rect">
            <a:avLst/>
          </a:prstGeom>
          <a:noFill/>
          <a:ln>
            <a:noFill/>
          </a:ln>
        </p:spPr>
        <p:txBody>
          <a:bodyPr spcFirstLastPara="1" wrap="square" lIns="91425" tIns="45700" rIns="91425" bIns="45700" anchor="t" anchorCtr="0">
            <a:normAutofit fontScale="92500"/>
          </a:bodyPr>
          <a:lstStyle/>
          <a:p>
            <a:pPr lvl="0" algn="just">
              <a:lnSpc>
                <a:spcPct val="145833"/>
              </a:lnSpc>
              <a:buClr>
                <a:schemeClr val="dk1"/>
              </a:buClr>
              <a:buSzPts val="2400"/>
            </a:pPr>
            <a:r>
              <a:rPr lang="pt-BR" sz="2600" dirty="0">
                <a:solidFill>
                  <a:schemeClr val="dk1"/>
                </a:solidFill>
                <a:latin typeface="Montserrat"/>
                <a:sym typeface="Montserrat"/>
              </a:rPr>
              <a:t>Deve dispor sobre a questão setorial, base de incidência, fato gerador, base de cálculo, não incidência, regimes diferenciados e favorecidos, lista de bens e serviços que terão alíquota reduzida, além dos critérios para distribuição da arrecadação para estados e municípios, assim como vai ser feita a compensação do imposto.</a:t>
            </a:r>
            <a:endParaRPr lang="pt-BR" sz="2600" dirty="0"/>
          </a:p>
        </p:txBody>
      </p:sp>
    </p:spTree>
    <p:extLst>
      <p:ext uri="{BB962C8B-B14F-4D97-AF65-F5344CB8AC3E}">
        <p14:creationId xmlns:p14="http://schemas.microsoft.com/office/powerpoint/2010/main" val="88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Modelagem geral dos</a:t>
            </a:r>
            <a:br>
              <a:rPr lang="pt-BR" sz="3600" b="1" dirty="0">
                <a:latin typeface="Montserrat"/>
                <a:ea typeface="Montserrat"/>
                <a:cs typeface="Montserrat"/>
                <a:sym typeface="Montserrat"/>
              </a:rPr>
            </a:br>
            <a:r>
              <a:rPr lang="pt-BR" sz="3600" b="1" dirty="0">
                <a:solidFill>
                  <a:srgbClr val="0000B7"/>
                </a:solidFill>
                <a:latin typeface="Montserrat"/>
                <a:sym typeface="Montserrat"/>
              </a:rPr>
              <a:t>novos tributos </a:t>
            </a:r>
          </a:p>
        </p:txBody>
      </p:sp>
      <p:sp>
        <p:nvSpPr>
          <p:cNvPr id="34" name="Google Shape;183;p19">
            <a:extLst>
              <a:ext uri="{FF2B5EF4-FFF2-40B4-BE49-F238E27FC236}">
                <a16:creationId xmlns:a16="http://schemas.microsoft.com/office/drawing/2014/main" id="{B8A5C3C1-7BCF-28DE-BEA0-DC19A6ED3C08}"/>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pic>
        <p:nvPicPr>
          <p:cNvPr id="3" name="Imagem 2">
            <a:extLst>
              <a:ext uri="{FF2B5EF4-FFF2-40B4-BE49-F238E27FC236}">
                <a16:creationId xmlns:a16="http://schemas.microsoft.com/office/drawing/2014/main" id="{6E27CB3F-FD18-9AFA-A4A6-119AB95A8B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5154" y="2235395"/>
            <a:ext cx="6862024" cy="4374868"/>
          </a:xfrm>
          <a:prstGeom prst="rect">
            <a:avLst/>
          </a:prstGeom>
        </p:spPr>
      </p:pic>
      <p:sp>
        <p:nvSpPr>
          <p:cNvPr id="7" name="CaixaDeTexto 6">
            <a:extLst>
              <a:ext uri="{FF2B5EF4-FFF2-40B4-BE49-F238E27FC236}">
                <a16:creationId xmlns:a16="http://schemas.microsoft.com/office/drawing/2014/main" id="{D476FAEC-F679-0E46-E6B5-E8EE2CDF908B}"/>
              </a:ext>
            </a:extLst>
          </p:cNvPr>
          <p:cNvSpPr txBox="1"/>
          <p:nvPr/>
        </p:nvSpPr>
        <p:spPr>
          <a:xfrm>
            <a:off x="7397261" y="3669015"/>
            <a:ext cx="4589585" cy="2062103"/>
          </a:xfrm>
          <a:prstGeom prst="rect">
            <a:avLst/>
          </a:prstGeom>
          <a:noFill/>
        </p:spPr>
        <p:txBody>
          <a:bodyPr wrap="square">
            <a:spAutoFit/>
          </a:bodyPr>
          <a:lstStyle/>
          <a:p>
            <a:pPr algn="ctr"/>
            <a:r>
              <a:rPr lang="pt-BR" sz="3200" b="1" dirty="0">
                <a:solidFill>
                  <a:srgbClr val="FF0000"/>
                </a:solidFill>
                <a:latin typeface="Montserrat"/>
              </a:rPr>
              <a:t>É incontestável q esse PL deva ser construído a três mãos.</a:t>
            </a:r>
          </a:p>
        </p:txBody>
      </p:sp>
    </p:spTree>
    <p:extLst>
      <p:ext uri="{BB962C8B-B14F-4D97-AF65-F5344CB8AC3E}">
        <p14:creationId xmlns:p14="http://schemas.microsoft.com/office/powerpoint/2010/main" val="318888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182" name="Google Shape;182;p19"/>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183" name="Google Shape;183;p19"/>
          <p:cNvSpPr txBox="1">
            <a:spLocks noGrp="1"/>
          </p:cNvSpPr>
          <p:nvPr>
            <p:ph type="title"/>
          </p:nvPr>
        </p:nvSpPr>
        <p:spPr>
          <a:xfrm>
            <a:off x="765741" y="340182"/>
            <a:ext cx="8555240" cy="1559169"/>
          </a:xfrm>
          <a:prstGeom prst="rect">
            <a:avLst/>
          </a:prstGeom>
          <a:noFill/>
          <a:ln>
            <a:noFill/>
          </a:ln>
        </p:spPr>
        <p:txBody>
          <a:bodyPr spcFirstLastPara="1" wrap="square" lIns="91425" tIns="45700" rIns="91425" bIns="45700" anchor="ctr" anchorCtr="0">
            <a:normAutofit/>
          </a:bodyPr>
          <a:lstStyle/>
          <a:p>
            <a:pPr marL="0" lvl="0" indent="0" algn="l" rtl="0">
              <a:lnSpc>
                <a:spcPts val="4800"/>
              </a:lnSpc>
              <a:spcBef>
                <a:spcPts val="0"/>
              </a:spcBef>
              <a:spcAft>
                <a:spcPts val="0"/>
              </a:spcAft>
              <a:buClr>
                <a:schemeClr val="dk1"/>
              </a:buClr>
              <a:buSzPts val="4000"/>
              <a:buFont typeface="Montserrat"/>
              <a:buNone/>
            </a:pPr>
            <a:r>
              <a:rPr lang="pt-BR" sz="3600" b="1" dirty="0">
                <a:latin typeface="Montserrat"/>
                <a:ea typeface="Montserrat"/>
                <a:cs typeface="Montserrat"/>
                <a:sym typeface="Montserrat"/>
              </a:rPr>
              <a:t>Comitê Gestor</a:t>
            </a:r>
            <a:endParaRPr lang="pt-BR" sz="3600" b="1" dirty="0">
              <a:solidFill>
                <a:srgbClr val="0000B7"/>
              </a:solidFill>
              <a:latin typeface="Montserrat"/>
              <a:sym typeface="Montserrat"/>
            </a:endParaRPr>
          </a:p>
        </p:txBody>
      </p:sp>
      <p:sp>
        <p:nvSpPr>
          <p:cNvPr id="34" name="Google Shape;183;p19">
            <a:extLst>
              <a:ext uri="{FF2B5EF4-FFF2-40B4-BE49-F238E27FC236}">
                <a16:creationId xmlns:a16="http://schemas.microsoft.com/office/drawing/2014/main" id="{B8A5C3C1-7BCF-28DE-BEA0-DC19A6ED3C08}"/>
              </a:ext>
            </a:extLst>
          </p:cNvPr>
          <p:cNvSpPr txBox="1">
            <a:spLocks/>
          </p:cNvSpPr>
          <p:nvPr/>
        </p:nvSpPr>
        <p:spPr>
          <a:xfrm>
            <a:off x="8468790" y="4138"/>
            <a:ext cx="3800817" cy="20611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ts val="4000"/>
              </a:lnSpc>
              <a:buSzPts val="4000"/>
              <a:buFont typeface="Montserrat"/>
              <a:buNone/>
            </a:pPr>
            <a:r>
              <a:rPr lang="pt-BR" sz="2600" b="1" dirty="0">
                <a:solidFill>
                  <a:srgbClr val="9900FF"/>
                </a:solidFill>
                <a:latin typeface="Montserrat"/>
                <a:sym typeface="Montserrat"/>
              </a:rPr>
              <a:t>Cooperativismo</a:t>
            </a:r>
          </a:p>
          <a:p>
            <a:pPr algn="ctr">
              <a:lnSpc>
                <a:spcPts val="4000"/>
              </a:lnSpc>
              <a:buSzPts val="4000"/>
              <a:buFont typeface="Montserrat"/>
              <a:buNone/>
            </a:pPr>
            <a:r>
              <a:rPr lang="pt-BR" sz="2600" b="1" dirty="0">
                <a:solidFill>
                  <a:srgbClr val="9900FF"/>
                </a:solidFill>
                <a:latin typeface="Montserrat"/>
                <a:sym typeface="Montserrat"/>
              </a:rPr>
              <a:t> entre</a:t>
            </a:r>
            <a:br>
              <a:rPr lang="pt-BR" sz="2600" b="1" dirty="0">
                <a:solidFill>
                  <a:srgbClr val="9900FF"/>
                </a:solidFill>
                <a:latin typeface="Montserrat"/>
                <a:sym typeface="Montserrat"/>
              </a:rPr>
            </a:br>
            <a:r>
              <a:rPr lang="pt-BR" sz="2600" b="1" dirty="0">
                <a:solidFill>
                  <a:srgbClr val="9900FF"/>
                </a:solidFill>
                <a:latin typeface="Montserrat"/>
                <a:sym typeface="Montserrat"/>
              </a:rPr>
              <a:t>os entes políticos</a:t>
            </a:r>
            <a:endParaRPr lang="pt-BR" sz="2600" b="1" dirty="0">
              <a:solidFill>
                <a:srgbClr val="9900FF"/>
              </a:solidFill>
              <a:latin typeface="Montserrat"/>
              <a:sym typeface="Arial"/>
            </a:endParaRPr>
          </a:p>
        </p:txBody>
      </p:sp>
      <p:sp>
        <p:nvSpPr>
          <p:cNvPr id="2" name="Google Shape;263;p25">
            <a:extLst>
              <a:ext uri="{FF2B5EF4-FFF2-40B4-BE49-F238E27FC236}">
                <a16:creationId xmlns:a16="http://schemas.microsoft.com/office/drawing/2014/main" id="{AE55CF24-E6A5-BF7E-C23B-B6058901C3F3}"/>
              </a:ext>
            </a:extLst>
          </p:cNvPr>
          <p:cNvSpPr txBox="1"/>
          <p:nvPr/>
        </p:nvSpPr>
        <p:spPr>
          <a:xfrm>
            <a:off x="615411" y="2645565"/>
            <a:ext cx="10961178" cy="3664800"/>
          </a:xfrm>
          <a:prstGeom prst="rect">
            <a:avLst/>
          </a:prstGeom>
          <a:noFill/>
          <a:ln>
            <a:noFill/>
          </a:ln>
        </p:spPr>
        <p:txBody>
          <a:bodyPr spcFirstLastPara="1" wrap="square" lIns="91425" tIns="45700" rIns="91425" bIns="45700" anchor="t" anchorCtr="0">
            <a:normAutofit/>
          </a:bodyPr>
          <a:lstStyle/>
          <a:p>
            <a:pPr lvl="0" algn="just">
              <a:lnSpc>
                <a:spcPct val="145833"/>
              </a:lnSpc>
              <a:buClr>
                <a:schemeClr val="dk1"/>
              </a:buClr>
              <a:buSzPts val="2400"/>
            </a:pPr>
            <a:r>
              <a:rPr lang="pt-BR" sz="2600" dirty="0">
                <a:solidFill>
                  <a:schemeClr val="dk1"/>
                </a:solidFill>
                <a:latin typeface="Montserrat"/>
                <a:sym typeface="Montserrat"/>
              </a:rPr>
              <a:t>O IBS será administrado e gerido por um Comitê Gestor (CGIBS), anteriormente nominado de Conselho Federativo, composto por representantes dos E, DF, M, ao qual caberá, dentre outras atribuições, regulamentadas em LC, arrecadar o imposto, uniformizar a interpretação e a aplicação da respectiva legislação e decidir o contencioso administrativo.</a:t>
            </a:r>
            <a:endParaRPr lang="pt-BR" sz="2600" dirty="0"/>
          </a:p>
        </p:txBody>
      </p:sp>
      <p:pic>
        <p:nvPicPr>
          <p:cNvPr id="4" name="Imagem 3">
            <a:extLst>
              <a:ext uri="{FF2B5EF4-FFF2-40B4-BE49-F238E27FC236}">
                <a16:creationId xmlns:a16="http://schemas.microsoft.com/office/drawing/2014/main" id="{126A242A-9344-1F3C-C272-1B9379E2EE3D}"/>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6959767" y="46006"/>
            <a:ext cx="1672888" cy="1853345"/>
          </a:xfrm>
          <a:prstGeom prst="rect">
            <a:avLst/>
          </a:prstGeom>
        </p:spPr>
      </p:pic>
    </p:spTree>
    <p:extLst>
      <p:ext uri="{BB962C8B-B14F-4D97-AF65-F5344CB8AC3E}">
        <p14:creationId xmlns:p14="http://schemas.microsoft.com/office/powerpoint/2010/main" val="396112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7315200" y="-170483"/>
            <a:ext cx="4876800" cy="5390936"/>
          </a:xfrm>
          <a:prstGeom prst="rect">
            <a:avLst/>
          </a:prstGeom>
          <a:noFill/>
          <a:ln>
            <a:noFill/>
          </a:ln>
        </p:spPr>
      </p:pic>
      <p:sp>
        <p:nvSpPr>
          <p:cNvPr id="257" name="Google Shape;257;p25"/>
          <p:cNvSpPr/>
          <p:nvPr/>
        </p:nvSpPr>
        <p:spPr>
          <a:xfrm>
            <a:off x="0" y="289862"/>
            <a:ext cx="410308" cy="1559169"/>
          </a:xfrm>
          <a:prstGeom prst="rect">
            <a:avLst/>
          </a:prstGeom>
          <a:solidFill>
            <a:srgbClr val="0000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B7"/>
              </a:solidFill>
              <a:latin typeface="Montserrat"/>
              <a:ea typeface="Montserrat"/>
              <a:cs typeface="Montserrat"/>
              <a:sym typeface="Montserrat"/>
            </a:endParaRPr>
          </a:p>
        </p:txBody>
      </p:sp>
      <p:sp>
        <p:nvSpPr>
          <p:cNvPr id="258" name="Google Shape;258;p25"/>
          <p:cNvSpPr txBox="1">
            <a:spLocks noGrp="1"/>
          </p:cNvSpPr>
          <p:nvPr>
            <p:ph type="title"/>
          </p:nvPr>
        </p:nvSpPr>
        <p:spPr>
          <a:xfrm>
            <a:off x="765741" y="-1921"/>
            <a:ext cx="7115516" cy="15591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Montserrat"/>
              <a:buNone/>
            </a:pPr>
            <a:r>
              <a:rPr lang="pt-BR" sz="4000" b="1" dirty="0">
                <a:latin typeface="Montserrat"/>
                <a:ea typeface="Montserrat"/>
                <a:cs typeface="Montserrat"/>
                <a:sym typeface="Montserrat"/>
              </a:rPr>
              <a:t>Comitê Gestor do IBS</a:t>
            </a:r>
            <a:endParaRPr dirty="0"/>
          </a:p>
        </p:txBody>
      </p:sp>
      <p:sp>
        <p:nvSpPr>
          <p:cNvPr id="259" name="Google Shape;259;p25"/>
          <p:cNvSpPr txBox="1">
            <a:spLocks noGrp="1"/>
          </p:cNvSpPr>
          <p:nvPr>
            <p:ph type="body" idx="1"/>
          </p:nvPr>
        </p:nvSpPr>
        <p:spPr>
          <a:xfrm>
            <a:off x="1684241" y="2202022"/>
            <a:ext cx="9742015" cy="1795015"/>
          </a:xfrm>
          <a:prstGeom prst="rect">
            <a:avLst/>
          </a:prstGeom>
          <a:noFill/>
          <a:ln>
            <a:noFill/>
          </a:ln>
        </p:spPr>
        <p:txBody>
          <a:bodyPr spcFirstLastPara="1" wrap="square" lIns="91425" tIns="45700" rIns="91425" bIns="45700" anchor="t" anchorCtr="0">
            <a:normAutofit/>
          </a:bodyPr>
          <a:lstStyle/>
          <a:p>
            <a:pPr marL="0" lvl="0" indent="0" algn="just" rtl="0">
              <a:lnSpc>
                <a:spcPct val="145833"/>
              </a:lnSpc>
              <a:spcBef>
                <a:spcPts val="0"/>
              </a:spcBef>
              <a:spcAft>
                <a:spcPts val="0"/>
              </a:spcAft>
              <a:buClr>
                <a:schemeClr val="dk1"/>
              </a:buClr>
              <a:buSzPts val="2400"/>
              <a:buNone/>
            </a:pPr>
            <a:endParaRPr sz="2400"/>
          </a:p>
          <a:p>
            <a:pPr marL="0" lvl="0" indent="0" algn="just" rtl="0">
              <a:lnSpc>
                <a:spcPct val="145833"/>
              </a:lnSpc>
              <a:spcBef>
                <a:spcPts val="1800"/>
              </a:spcBef>
              <a:spcAft>
                <a:spcPts val="0"/>
              </a:spcAft>
              <a:buClr>
                <a:schemeClr val="dk1"/>
              </a:buClr>
              <a:buSzPts val="2400"/>
              <a:buNone/>
            </a:pPr>
            <a:endParaRPr sz="2400"/>
          </a:p>
        </p:txBody>
      </p:sp>
      <p:grpSp>
        <p:nvGrpSpPr>
          <p:cNvPr id="260" name="Google Shape;260;p25"/>
          <p:cNvGrpSpPr/>
          <p:nvPr/>
        </p:nvGrpSpPr>
        <p:grpSpPr>
          <a:xfrm>
            <a:off x="765742" y="2483877"/>
            <a:ext cx="492138" cy="492138"/>
            <a:chOff x="105508" y="2930769"/>
            <a:chExt cx="890954" cy="890954"/>
          </a:xfrm>
        </p:grpSpPr>
        <p:sp>
          <p:nvSpPr>
            <p:cNvPr id="261" name="Google Shape;261;p25"/>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62" name="Google Shape;262;p25"/>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263" name="Google Shape;263;p25"/>
          <p:cNvSpPr txBox="1"/>
          <p:nvPr/>
        </p:nvSpPr>
        <p:spPr>
          <a:xfrm>
            <a:off x="1667513" y="2404908"/>
            <a:ext cx="9742015" cy="167333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just" rtl="0">
              <a:lnSpc>
                <a:spcPct val="145833"/>
              </a:lnSpc>
              <a:spcBef>
                <a:spcPts val="0"/>
              </a:spcBef>
              <a:spcAft>
                <a:spcPts val="0"/>
              </a:spcAft>
              <a:buClr>
                <a:schemeClr val="dk1"/>
              </a:buClr>
              <a:buSzPts val="2400"/>
              <a:buFont typeface="Arial"/>
              <a:buNone/>
            </a:pPr>
            <a:r>
              <a:rPr lang="pt-BR" sz="4600" dirty="0">
                <a:solidFill>
                  <a:schemeClr val="dk1"/>
                </a:solidFill>
                <a:latin typeface="Montserrat"/>
                <a:sym typeface="Montserrat"/>
              </a:rPr>
              <a:t>O Comitê Gestor do IBS, entidade pública sob regime especial, terá independência técnica, administrativa, orçamentária e financeira;</a:t>
            </a:r>
            <a:endParaRPr lang="pt-BR" sz="4600" dirty="0">
              <a:solidFill>
                <a:schemeClr val="dk1"/>
              </a:solidFill>
              <a:latin typeface="Montserrat"/>
            </a:endParaRPr>
          </a:p>
          <a:p>
            <a:pPr marL="914400" marR="0" lvl="2" indent="0" algn="l" rtl="0">
              <a:lnSpc>
                <a:spcPct val="90000"/>
              </a:lnSpc>
              <a:spcBef>
                <a:spcPts val="1300"/>
              </a:spcBef>
              <a:spcAft>
                <a:spcPts val="0"/>
              </a:spcAft>
              <a:buClr>
                <a:schemeClr val="dk1"/>
              </a:buClr>
              <a:buSzPts val="2400"/>
              <a:buFont typeface="Arial"/>
              <a:buNone/>
            </a:pPr>
            <a:endParaRPr sz="2400" b="0" i="0" u="none" strike="noStrike" cap="none" dirty="0">
              <a:solidFill>
                <a:schemeClr val="dk1"/>
              </a:solidFill>
              <a:latin typeface="Montserrat"/>
              <a:ea typeface="Montserrat"/>
              <a:cs typeface="Montserrat"/>
              <a:sym typeface="Montserrat"/>
            </a:endParaRPr>
          </a:p>
        </p:txBody>
      </p:sp>
      <p:grpSp>
        <p:nvGrpSpPr>
          <p:cNvPr id="2" name="Google Shape;260;p25">
            <a:extLst>
              <a:ext uri="{FF2B5EF4-FFF2-40B4-BE49-F238E27FC236}">
                <a16:creationId xmlns:a16="http://schemas.microsoft.com/office/drawing/2014/main" id="{D2739E82-FAEF-4193-A72C-9B6FE01D7F98}"/>
              </a:ext>
            </a:extLst>
          </p:cNvPr>
          <p:cNvGrpSpPr/>
          <p:nvPr/>
        </p:nvGrpSpPr>
        <p:grpSpPr>
          <a:xfrm>
            <a:off x="765741" y="4545170"/>
            <a:ext cx="492138" cy="492138"/>
            <a:chOff x="105508" y="2930769"/>
            <a:chExt cx="890954" cy="890954"/>
          </a:xfrm>
        </p:grpSpPr>
        <p:sp>
          <p:nvSpPr>
            <p:cNvPr id="3" name="Google Shape;261;p25">
              <a:extLst>
                <a:ext uri="{FF2B5EF4-FFF2-40B4-BE49-F238E27FC236}">
                  <a16:creationId xmlns:a16="http://schemas.microsoft.com/office/drawing/2014/main" id="{F642F74B-5DEE-25DF-EAEA-B9322118F795}"/>
                </a:ext>
              </a:extLst>
            </p:cNvPr>
            <p:cNvSpPr/>
            <p:nvPr/>
          </p:nvSpPr>
          <p:spPr>
            <a:xfrm>
              <a:off x="105508" y="2930769"/>
              <a:ext cx="890954" cy="890954"/>
            </a:xfrm>
            <a:prstGeom prst="ellipse">
              <a:avLst/>
            </a:prstGeom>
            <a:solidFill>
              <a:srgbClr val="0000B7"/>
            </a:solidFill>
            <a:ln>
              <a:noFill/>
            </a:ln>
            <a:effectLst>
              <a:outerShdw blurRad="139700" dist="88900" dir="2400000" algn="ctr" rotWithShape="0">
                <a:schemeClr val="dk1">
                  <a:alpha val="1294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4" name="Google Shape;262;p25">
              <a:extLst>
                <a:ext uri="{FF2B5EF4-FFF2-40B4-BE49-F238E27FC236}">
                  <a16:creationId xmlns:a16="http://schemas.microsoft.com/office/drawing/2014/main" id="{4CED8430-2887-4A99-40B8-C1C9175ACE3F}"/>
                </a:ext>
              </a:extLst>
            </p:cNvPr>
            <p:cNvPicPr preferRelativeResize="0"/>
            <p:nvPr/>
          </p:nvPicPr>
          <p:blipFill rotWithShape="1">
            <a:blip r:embed="rId4">
              <a:alphaModFix/>
            </a:blip>
            <a:srcRect/>
            <a:stretch/>
          </p:blipFill>
          <p:spPr>
            <a:xfrm>
              <a:off x="405729" y="3264199"/>
              <a:ext cx="290512" cy="224094"/>
            </a:xfrm>
            <a:prstGeom prst="rect">
              <a:avLst/>
            </a:prstGeom>
            <a:noFill/>
            <a:ln>
              <a:noFill/>
            </a:ln>
          </p:spPr>
        </p:pic>
      </p:grpSp>
      <p:sp>
        <p:nvSpPr>
          <p:cNvPr id="8" name="CaixaDeTexto 7">
            <a:extLst>
              <a:ext uri="{FF2B5EF4-FFF2-40B4-BE49-F238E27FC236}">
                <a16:creationId xmlns:a16="http://schemas.microsoft.com/office/drawing/2014/main" id="{2438C0EC-BD6D-CA62-3901-EC0006D050CA}"/>
              </a:ext>
            </a:extLst>
          </p:cNvPr>
          <p:cNvSpPr txBox="1"/>
          <p:nvPr/>
        </p:nvSpPr>
        <p:spPr>
          <a:xfrm>
            <a:off x="1615489" y="4434487"/>
            <a:ext cx="9846061" cy="1658467"/>
          </a:xfrm>
          <a:prstGeom prst="rect">
            <a:avLst/>
          </a:prstGeom>
          <a:noFill/>
        </p:spPr>
        <p:txBody>
          <a:bodyPr wrap="square">
            <a:spAutoFit/>
          </a:bodyPr>
          <a:lstStyle/>
          <a:p>
            <a:pPr>
              <a:lnSpc>
                <a:spcPct val="126000"/>
              </a:lnSpc>
              <a:spcAft>
                <a:spcPts val="600"/>
              </a:spcAft>
            </a:pPr>
            <a:r>
              <a:rPr lang="pt-BR" sz="2500" dirty="0">
                <a:solidFill>
                  <a:schemeClr val="dk1"/>
                </a:solidFill>
                <a:latin typeface="Montserrat"/>
              </a:rPr>
              <a:t>Quórum de deliberações em relação aos E </a:t>
            </a:r>
            <a:r>
              <a:rPr lang="pt-BR" sz="2500" dirty="0" err="1">
                <a:solidFill>
                  <a:schemeClr val="dk1"/>
                </a:solidFill>
                <a:latin typeface="Montserrat"/>
              </a:rPr>
              <a:t>e</a:t>
            </a:r>
            <a:r>
              <a:rPr lang="pt-BR" sz="2500" dirty="0">
                <a:solidFill>
                  <a:schemeClr val="dk1"/>
                </a:solidFill>
                <a:latin typeface="Montserrat"/>
              </a:rPr>
              <a:t> DF:</a:t>
            </a:r>
          </a:p>
          <a:p>
            <a:pPr>
              <a:lnSpc>
                <a:spcPct val="126000"/>
              </a:lnSpc>
              <a:spcAft>
                <a:spcPts val="600"/>
              </a:spcAft>
            </a:pPr>
            <a:r>
              <a:rPr lang="pt-BR" sz="2500" dirty="0">
                <a:solidFill>
                  <a:schemeClr val="dk1"/>
                </a:solidFill>
                <a:latin typeface="Montserrat"/>
              </a:rPr>
              <a:t>a) maioria absoluta de seus representantes; e</a:t>
            </a:r>
          </a:p>
          <a:p>
            <a:pPr>
              <a:lnSpc>
                <a:spcPct val="126000"/>
              </a:lnSpc>
              <a:spcAft>
                <a:spcPts val="600"/>
              </a:spcAft>
            </a:pPr>
            <a:r>
              <a:rPr lang="pt-BR" sz="2500" dirty="0">
                <a:solidFill>
                  <a:schemeClr val="dk1"/>
                </a:solidFill>
                <a:latin typeface="Montserrat"/>
              </a:rPr>
              <a:t>b) que correspondam a mais de 50% da população do País.</a:t>
            </a:r>
          </a:p>
        </p:txBody>
      </p:sp>
      <p:sp>
        <p:nvSpPr>
          <p:cNvPr id="12" name="CaixaDeTexto 11">
            <a:extLst>
              <a:ext uri="{FF2B5EF4-FFF2-40B4-BE49-F238E27FC236}">
                <a16:creationId xmlns:a16="http://schemas.microsoft.com/office/drawing/2014/main" id="{5D6BDD20-2A9C-4A8E-9280-28A76E92E36F}"/>
              </a:ext>
            </a:extLst>
          </p:cNvPr>
          <p:cNvSpPr txBox="1"/>
          <p:nvPr/>
        </p:nvSpPr>
        <p:spPr>
          <a:xfrm>
            <a:off x="765741" y="1237145"/>
            <a:ext cx="11298440" cy="646331"/>
          </a:xfrm>
          <a:prstGeom prst="rect">
            <a:avLst/>
          </a:prstGeom>
          <a:noFill/>
        </p:spPr>
        <p:txBody>
          <a:bodyPr wrap="square">
            <a:spAutoFit/>
          </a:bodyPr>
          <a:lstStyle/>
          <a:p>
            <a:r>
              <a:rPr kumimoji="0" lang="pt-BR" sz="3600" b="1" i="0" u="none" strike="noStrike" kern="0" cap="none" spc="0" normalizeH="0" baseline="0" noProof="0" dirty="0">
                <a:ln>
                  <a:noFill/>
                </a:ln>
                <a:solidFill>
                  <a:srgbClr val="0000B7"/>
                </a:solidFill>
                <a:effectLst/>
                <a:uLnTx/>
                <a:uFillTx/>
                <a:latin typeface="Montserrat"/>
                <a:ea typeface="Montserrat"/>
                <a:cs typeface="Montserrat"/>
                <a:sym typeface="Montserrat"/>
              </a:rPr>
              <a:t>Falta de paridade federativa nas deliberações</a:t>
            </a:r>
            <a:endParaRPr lang="pt-BR" sz="3600" dirty="0"/>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3080</TotalTime>
  <Words>1409</Words>
  <Application>Microsoft Office PowerPoint</Application>
  <PresentationFormat>Widescreen</PresentationFormat>
  <Paragraphs>121</Paragraphs>
  <Slides>24</Slides>
  <Notes>24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24</vt:i4>
      </vt:variant>
    </vt:vector>
  </HeadingPairs>
  <TitlesOfParts>
    <vt:vector size="32" baseType="lpstr">
      <vt:lpstr>Raleway ExtraBold</vt:lpstr>
      <vt:lpstr>Montserrat</vt:lpstr>
      <vt:lpstr>Montserrat SemiBold</vt:lpstr>
      <vt:lpstr>Raleway Thin</vt:lpstr>
      <vt:lpstr>Arial</vt:lpstr>
      <vt:lpstr>Calibri</vt:lpstr>
      <vt:lpstr>Miriam Libre</vt:lpstr>
      <vt:lpstr>Tema do Office</vt:lpstr>
      <vt:lpstr>Apresentação do PowerPoint</vt:lpstr>
      <vt:lpstr>Cooperativismo entre os entes políticos</vt:lpstr>
      <vt:lpstr>Cooperativismo entre os entes políticos</vt:lpstr>
      <vt:lpstr>Cooperativismo entre os entes políticos</vt:lpstr>
      <vt:lpstr>Prazos RT</vt:lpstr>
      <vt:lpstr>Modelagem geral dos novos tributos </vt:lpstr>
      <vt:lpstr>Modelagem geral dos novos tributos </vt:lpstr>
      <vt:lpstr>Comitê Gestor</vt:lpstr>
      <vt:lpstr>Comitê Gestor do IBS</vt:lpstr>
      <vt:lpstr>Quem teria competência para lavrar autos de infração do IBS: o Comitê Gestor,  ou as autoridades fiscais locais?</vt:lpstr>
      <vt:lpstr>Contencioso Administrativo</vt:lpstr>
      <vt:lpstr>Contencioso Administrativo</vt:lpstr>
      <vt:lpstr>Delegação ou compartilhamento de competências</vt:lpstr>
      <vt:lpstr>Delegação ou compartilhamento de competências</vt:lpstr>
      <vt:lpstr>Juízo  competente</vt:lpstr>
      <vt:lpstr>Composição de litígios entre fisco e contribuintes</vt:lpstr>
      <vt:lpstr>Uniformização de entendimento entre IBS e CBS</vt:lpstr>
      <vt:lpstr>Uniformização de entendimento entre IBS e CBS</vt:lpstr>
      <vt:lpstr>Federalismo Brasileiro – Receitas Disponíveis</vt:lpstr>
      <vt:lpstr>RT: modelo federativo mais justo e equilibrado</vt:lpstr>
      <vt:lpstr>Fundo Nacional de Desenvolvimento Regional</vt:lpstr>
      <vt:lpstr>Fundo Nacional de Desenvolvimento Regional</vt:lpstr>
      <vt:lpstr>Cooperativismo entre os entes e Federalismo Fiscal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Augusto Dutra da Silva</dc:creator>
  <cp:lastModifiedBy>Luiz Augusto Dutra da Silva</cp:lastModifiedBy>
  <cp:revision>69</cp:revision>
  <dcterms:modified xsi:type="dcterms:W3CDTF">2023-11-27T12:31:20Z</dcterms:modified>
</cp:coreProperties>
</file>